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301" r:id="rId4"/>
    <p:sldId id="258" r:id="rId5"/>
    <p:sldId id="291" r:id="rId6"/>
    <p:sldId id="311" r:id="rId7"/>
    <p:sldId id="289" r:id="rId8"/>
    <p:sldId id="290" r:id="rId9"/>
    <p:sldId id="288" r:id="rId10"/>
    <p:sldId id="302" r:id="rId11"/>
    <p:sldId id="306" r:id="rId12"/>
    <p:sldId id="307" r:id="rId13"/>
    <p:sldId id="308" r:id="rId14"/>
    <p:sldId id="310" r:id="rId15"/>
    <p:sldId id="309" r:id="rId16"/>
    <p:sldId id="303" r:id="rId17"/>
    <p:sldId id="278" r:id="rId18"/>
    <p:sldId id="286" r:id="rId19"/>
    <p:sldId id="287" r:id="rId20"/>
    <p:sldId id="292" r:id="rId21"/>
    <p:sldId id="293" r:id="rId22"/>
    <p:sldId id="294" r:id="rId23"/>
    <p:sldId id="298" r:id="rId24"/>
    <p:sldId id="299" r:id="rId25"/>
    <p:sldId id="300" r:id="rId26"/>
    <p:sldId id="295" r:id="rId27"/>
    <p:sldId id="296" r:id="rId28"/>
    <p:sldId id="297" r:id="rId29"/>
    <p:sldId id="304" r:id="rId30"/>
    <p:sldId id="305" r:id="rId31"/>
    <p:sldId id="284" r:id="rId32"/>
    <p:sldId id="285" r:id="rId33"/>
  </p:sldIdLst>
  <p:sldSz cx="12192000" cy="6858000"/>
  <p:notesSz cx="6858000" cy="9144000"/>
  <p:embeddedFontLst>
    <p:embeddedFont>
      <p:font typeface="G마켓 산스 TTF Medium" panose="02000000000000000000" charset="-127"/>
      <p:regular r:id="rId35"/>
      <p:bold r:id="rId36"/>
      <p:italic r:id="rId37"/>
      <p:boldItalic r:id="rId38"/>
    </p:embeddedFont>
    <p:embeddedFont>
      <p:font typeface="맑은 고딕" panose="020B0503020000020004" pitchFamily="34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423"/>
    <a:srgbClr val="FF9933"/>
    <a:srgbClr val="323232"/>
    <a:srgbClr val="000000"/>
    <a:srgbClr val="7F7F7F"/>
    <a:srgbClr val="FAFA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91499" autoAdjust="0"/>
  </p:normalViewPr>
  <p:slideViewPr>
    <p:cSldViewPr snapToGrid="0">
      <p:cViewPr varScale="1">
        <p:scale>
          <a:sx n="110" d="100"/>
          <a:sy n="110" d="100"/>
        </p:scale>
        <p:origin x="856" y="16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5045E-B099-42E6-836C-04057696B7C3}" type="datetimeFigureOut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F13DD-1FF1-4B3B-A4EC-B9EB1B774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9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82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 체크 및 해제 기능은 사용자가 체크 또는 체크 해제를 하는 방법</a:t>
            </a:r>
            <a:r>
              <a:rPr lang="en-US" altLang="ko-KR" dirty="0"/>
              <a:t>, </a:t>
            </a:r>
            <a:r>
              <a:rPr lang="ko-KR" altLang="en-US" dirty="0"/>
              <a:t>시스템이 체크 요청을 수신하고 처리하는 방법</a:t>
            </a:r>
            <a:r>
              <a:rPr lang="en-US" altLang="ko-KR" dirty="0"/>
              <a:t>, </a:t>
            </a:r>
            <a:r>
              <a:rPr lang="ko-KR" altLang="en-US" dirty="0"/>
              <a:t>시스템이 작업 상태를 업데이트 하는 방법을 나타냈습니다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정렬 기능은 사용자가 우선순위를 결정하는 방법</a:t>
            </a:r>
            <a:r>
              <a:rPr lang="en-US" altLang="ko-KR" dirty="0"/>
              <a:t>, </a:t>
            </a:r>
            <a:r>
              <a:rPr lang="ko-KR" altLang="en-US" dirty="0"/>
              <a:t>시스템이 정렬 요청을 수신하고 처리하는 방법</a:t>
            </a:r>
            <a:r>
              <a:rPr lang="en-US" altLang="ko-KR" dirty="0"/>
              <a:t>, </a:t>
            </a:r>
            <a:r>
              <a:rPr lang="ko-KR" altLang="en-US" dirty="0"/>
              <a:t>지정된 기준에 따라 목록과 작업이 정렬 되는 방법에 대해서 나타냈습니다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시퀀스 다이어그램을 통해서 기능과 관련된 작업 흐름과 상호작용을 명확하게 표현할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739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클래스 다이어그램을 그려서 시스템에서 클래스의 구조와 관계를 시각적으로 표현했습니다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회원가입 클래스 다이어그램은 신규 회원 등록 프로세스와 관련된 클래스 및 해당 관계를 표현했습니다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회원가입 프로세스와 관련된 </a:t>
            </a:r>
            <a:r>
              <a:rPr lang="en-US" altLang="ko-KR" dirty="0"/>
              <a:t>user, controller, service, repository</a:t>
            </a:r>
            <a:r>
              <a:rPr lang="ko-KR" altLang="en-US" dirty="0"/>
              <a:t>등 주요 클래스를 식별했습니다</a:t>
            </a:r>
            <a:r>
              <a:rPr lang="en-US" altLang="ko-KR" dirty="0"/>
              <a:t>. User </a:t>
            </a:r>
            <a:r>
              <a:rPr lang="ko-KR" altLang="en-US" dirty="0"/>
              <a:t>클래스는 사용자 </a:t>
            </a:r>
            <a:r>
              <a:rPr lang="en-US" altLang="ko-KR" dirty="0"/>
              <a:t>entity</a:t>
            </a:r>
            <a:r>
              <a:rPr lang="ko-KR" altLang="en-US" dirty="0"/>
              <a:t>를 나타내고 </a:t>
            </a:r>
            <a:r>
              <a:rPr lang="en-US" altLang="ko-KR" dirty="0"/>
              <a:t>controller</a:t>
            </a:r>
            <a:r>
              <a:rPr lang="ko-KR" altLang="en-US" dirty="0"/>
              <a:t>는 사용자 입력 및 상호 작용을 처리하고 </a:t>
            </a:r>
            <a:r>
              <a:rPr lang="en-US" altLang="ko-KR" dirty="0"/>
              <a:t>service</a:t>
            </a:r>
            <a:r>
              <a:rPr lang="ko-KR" altLang="en-US" dirty="0"/>
              <a:t>는 등록을 위한 비즈니스 로직을 캡슐화하고 저장소는 사용자 데이터를 유지하는 역할을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클래스 관계는 </a:t>
            </a:r>
            <a:r>
              <a:rPr lang="en-US" altLang="ko-KR" dirty="0"/>
              <a:t>controller class</a:t>
            </a:r>
            <a:r>
              <a:rPr lang="ko-KR" altLang="en-US" dirty="0"/>
              <a:t>는 입력을 수신하고 회원등록을 위해</a:t>
            </a:r>
            <a:r>
              <a:rPr lang="en-US" altLang="ko-KR" dirty="0"/>
              <a:t> user </a:t>
            </a:r>
            <a:r>
              <a:rPr lang="ko-KR" altLang="en-US" dirty="0"/>
              <a:t>클래스와 연결됩니다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controller class</a:t>
            </a:r>
            <a:r>
              <a:rPr lang="ko-KR" altLang="en-US" dirty="0"/>
              <a:t>는 회원 가입을 수행하기 위해 </a:t>
            </a:r>
            <a:r>
              <a:rPr lang="en-US" altLang="ko-KR" dirty="0"/>
              <a:t>service class</a:t>
            </a:r>
            <a:r>
              <a:rPr lang="ko-KR" altLang="en-US" dirty="0"/>
              <a:t>에 의존하고 </a:t>
            </a:r>
            <a:r>
              <a:rPr lang="en-US" altLang="ko-KR" dirty="0"/>
              <a:t>service class</a:t>
            </a:r>
            <a:r>
              <a:rPr lang="ko-KR" altLang="en-US" dirty="0"/>
              <a:t>는 </a:t>
            </a:r>
            <a:r>
              <a:rPr lang="en-US" altLang="ko-KR" dirty="0"/>
              <a:t>repository class</a:t>
            </a:r>
            <a:r>
              <a:rPr lang="ko-KR" altLang="en-US" dirty="0"/>
              <a:t>를 이용해서 데이터를 저장합니다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클래스 속성 및 메소드를 정의해서 각 클래스의 역할을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큰 틀은 </a:t>
            </a:r>
            <a:r>
              <a:rPr lang="en-US" altLang="ko-KR" dirty="0"/>
              <a:t>entity class, controller, service, repository</a:t>
            </a:r>
            <a:r>
              <a:rPr lang="ko-KR" altLang="en-US" dirty="0"/>
              <a:t>로 나타내었고 부가적인 기능들은 필요한 클래스에 연결해서 표현해 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회원가입 클래스 다이어그램에는 실제 암호를 숨기기 위한 </a:t>
            </a:r>
            <a:r>
              <a:rPr lang="en-US" altLang="ko-KR" dirty="0"/>
              <a:t>Password encoder </a:t>
            </a:r>
            <a:r>
              <a:rPr lang="ko-KR" altLang="en-US" dirty="0"/>
              <a:t>클래스와 이메일 인증을 위한 </a:t>
            </a:r>
            <a:r>
              <a:rPr lang="en-US" altLang="ko-KR" dirty="0"/>
              <a:t>email Service</a:t>
            </a:r>
            <a:r>
              <a:rPr lang="ko-KR" altLang="en-US" dirty="0"/>
              <a:t> 클래스를 </a:t>
            </a:r>
            <a:r>
              <a:rPr lang="en-US" altLang="ko-KR" dirty="0"/>
              <a:t>service </a:t>
            </a:r>
            <a:r>
              <a:rPr lang="ko-KR" altLang="en-US" dirty="0"/>
              <a:t>클래스에 연결하였습니다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 클래스 다이어그램에는 예외처리를 위한 </a:t>
            </a:r>
            <a:r>
              <a:rPr lang="en-US" altLang="ko-KR" dirty="0"/>
              <a:t>exception </a:t>
            </a:r>
            <a:r>
              <a:rPr lang="ko-KR" altLang="en-US" dirty="0"/>
              <a:t>클래스와 사용자에게 권한을 주기 위한 </a:t>
            </a:r>
            <a:r>
              <a:rPr lang="en-US" altLang="ko-KR" dirty="0" err="1"/>
              <a:t>jwtTokenProvider</a:t>
            </a:r>
            <a:r>
              <a:rPr lang="en-US" altLang="ko-KR" dirty="0"/>
              <a:t> </a:t>
            </a:r>
            <a:r>
              <a:rPr lang="ko-KR" altLang="en-US" dirty="0"/>
              <a:t>클래스를 </a:t>
            </a:r>
            <a:r>
              <a:rPr lang="en-US" altLang="ko-KR" dirty="0"/>
              <a:t>service </a:t>
            </a:r>
            <a:r>
              <a:rPr lang="ko-KR" altLang="en-US" dirty="0"/>
              <a:t>클래스에 연결하였습니다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589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클래스 다이어그램에는 예외 처리를 위한 </a:t>
            </a:r>
            <a:r>
              <a:rPr lang="en-US" altLang="ko-KR" dirty="0"/>
              <a:t>exception </a:t>
            </a:r>
            <a:r>
              <a:rPr lang="ko-KR" altLang="en-US" dirty="0"/>
              <a:t>클래스와 </a:t>
            </a:r>
            <a:r>
              <a:rPr lang="en-US" altLang="ko-KR" dirty="0"/>
              <a:t>List 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삭제를 위한 </a:t>
            </a:r>
            <a:r>
              <a:rPr lang="en-US" altLang="ko-KR" dirty="0" err="1"/>
              <a:t>Dto</a:t>
            </a:r>
            <a:r>
              <a:rPr lang="en-US" altLang="ko-KR" dirty="0"/>
              <a:t> </a:t>
            </a:r>
            <a:r>
              <a:rPr lang="ko-KR" altLang="en-US" dirty="0"/>
              <a:t>클래스를 </a:t>
            </a:r>
            <a:r>
              <a:rPr lang="en-US" altLang="ko-KR" dirty="0"/>
              <a:t>Service </a:t>
            </a:r>
            <a:r>
              <a:rPr lang="ko-KR" altLang="en-US" dirty="0"/>
              <a:t>클래스와 연결하고 정렬 기능을 위한 </a:t>
            </a:r>
            <a:r>
              <a:rPr lang="en-US" altLang="ko-KR" dirty="0" err="1"/>
              <a:t>QueryDsl</a:t>
            </a:r>
            <a:r>
              <a:rPr lang="en-US" altLang="ko-KR" dirty="0"/>
              <a:t> </a:t>
            </a:r>
            <a:r>
              <a:rPr lang="ko-KR" altLang="en-US" dirty="0"/>
              <a:t>클래스를 </a:t>
            </a:r>
            <a:r>
              <a:rPr lang="en-US" altLang="ko-KR" dirty="0"/>
              <a:t>repository</a:t>
            </a:r>
            <a:r>
              <a:rPr lang="ko-KR" altLang="en-US" dirty="0"/>
              <a:t>에 연결해 주었습니다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Task</a:t>
            </a:r>
            <a:r>
              <a:rPr lang="ko-KR" altLang="en-US" dirty="0"/>
              <a:t> 클래스 </a:t>
            </a:r>
            <a:r>
              <a:rPr lang="ko-KR" altLang="en-US" dirty="0" err="1"/>
              <a:t>다이어</a:t>
            </a:r>
            <a:r>
              <a:rPr lang="ko-KR" altLang="en-US" dirty="0"/>
              <a:t> 그램에는 </a:t>
            </a:r>
            <a:r>
              <a:rPr lang="en-US" altLang="ko-KR" dirty="0"/>
              <a:t>Task </a:t>
            </a:r>
            <a:r>
              <a:rPr lang="ko-KR" altLang="en-US" dirty="0"/>
              <a:t>추가</a:t>
            </a:r>
            <a:r>
              <a:rPr lang="en-US" altLang="ko-KR" dirty="0"/>
              <a:t>,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삭제를 위한 </a:t>
            </a:r>
            <a:r>
              <a:rPr lang="en-US" altLang="ko-KR" dirty="0" err="1"/>
              <a:t>Dto</a:t>
            </a:r>
            <a:r>
              <a:rPr lang="en-US" altLang="ko-KR" dirty="0"/>
              <a:t> </a:t>
            </a:r>
            <a:r>
              <a:rPr lang="ko-KR" altLang="en-US" dirty="0"/>
              <a:t>클래스를 </a:t>
            </a:r>
            <a:r>
              <a:rPr lang="en-US" altLang="ko-KR" dirty="0"/>
              <a:t>Service </a:t>
            </a:r>
            <a:r>
              <a:rPr lang="ko-KR" altLang="en-US" dirty="0"/>
              <a:t>클래스에 연결해 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175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334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ko-KR" altLang="en-US" dirty="0"/>
              <a:t> 역할 분담과 구현 규칙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백엔드와</a:t>
            </a:r>
            <a:r>
              <a:rPr kumimoji="1" lang="ko-KR" altLang="en-US" dirty="0"/>
              <a:t> 프론트 구현에 대해 </a:t>
            </a:r>
            <a:r>
              <a:rPr kumimoji="1" lang="ko-KR" altLang="en-US" dirty="0" err="1"/>
              <a:t>설명드리도록</a:t>
            </a:r>
            <a:r>
              <a:rPr kumimoji="1" lang="ko-KR" altLang="en-US" dirty="0"/>
              <a:t> 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379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우선</a:t>
            </a:r>
            <a:r>
              <a:rPr kumimoji="1" lang="ko-KR" altLang="en-US" dirty="0"/>
              <a:t> 역할 분담은 양원준은 </a:t>
            </a:r>
            <a:r>
              <a:rPr kumimoji="1" lang="en-US" altLang="ko-KR" dirty="0"/>
              <a:t>~~,</a:t>
            </a:r>
            <a:r>
              <a:rPr kumimoji="1" lang="ko-KR" altLang="en-US" dirty="0"/>
              <a:t> 김형준은 </a:t>
            </a:r>
            <a:r>
              <a:rPr kumimoji="1" lang="en-US" altLang="ko-KR" dirty="0"/>
              <a:t>~~</a:t>
            </a:r>
            <a:r>
              <a:rPr kumimoji="1" lang="ko-KR" altLang="en-US" dirty="0"/>
              <a:t> 이승주는 </a:t>
            </a:r>
            <a:r>
              <a:rPr kumimoji="1" lang="en-US" altLang="ko-KR" dirty="0"/>
              <a:t>~~</a:t>
            </a:r>
            <a:r>
              <a:rPr kumimoji="1" lang="ko-KR" altLang="en-US" dirty="0"/>
              <a:t> 이윤석은</a:t>
            </a:r>
            <a:r>
              <a:rPr kumimoji="1" lang="en-US" altLang="ko-KR" dirty="0"/>
              <a:t>~~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맡았으며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협업할 때 통일성과 원활한 소통을 위해 구현 규칙을 정했으며 네이밍 룰은 </a:t>
            </a:r>
            <a:r>
              <a:rPr kumimoji="1" lang="en-US" altLang="ko-KR" dirty="0"/>
              <a:t>~~,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깃허브에서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컨벤션은 </a:t>
            </a:r>
            <a:r>
              <a:rPr kumimoji="1" lang="en-US" altLang="ko-KR" dirty="0"/>
              <a:t>~~</a:t>
            </a:r>
            <a:r>
              <a:rPr kumimoji="1" lang="ko-KR" altLang="en-US" dirty="0"/>
              <a:t> 로 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16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백엔드의</a:t>
            </a:r>
            <a:r>
              <a:rPr kumimoji="1" lang="ko-KR" altLang="en-US" dirty="0"/>
              <a:t> 경우 다수가 하나의 프로젝트를 관리하기 때문에 세세한 규칙을 정하고 진행을 하였는데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브랜치의</a:t>
            </a:r>
            <a:r>
              <a:rPr kumimoji="1" lang="ko-KR" altLang="en-US" dirty="0"/>
              <a:t> 경우 </a:t>
            </a:r>
            <a:r>
              <a:rPr kumimoji="1" lang="en-US" altLang="ko-KR" dirty="0"/>
              <a:t>main -&gt; develop </a:t>
            </a:r>
            <a:r>
              <a:rPr kumimoji="1" lang="ko-KR" altLang="en-US" dirty="0"/>
              <a:t>로 분기하여 해당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구현에 맞는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만들어 해당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작업 후 </a:t>
            </a:r>
            <a:r>
              <a:rPr kumimoji="1" lang="ko-KR" altLang="en-US" dirty="0" err="1"/>
              <a:t>푸시하는</a:t>
            </a:r>
            <a:r>
              <a:rPr kumimoji="1" lang="ko-KR" altLang="en-US" dirty="0"/>
              <a:t> 방식으로 작업하였는데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구현 이전 우선 필요한 부분을 이슈로 등록하고 서로 쉽고 빠르게 진행상황을 공유할 수 있도록 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이후에 자신의 구현에 맞는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develop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머지할</a:t>
            </a:r>
            <a:r>
              <a:rPr kumimoji="1" lang="ko-KR" altLang="en-US" dirty="0"/>
              <a:t> 때 </a:t>
            </a:r>
            <a:r>
              <a:rPr kumimoji="1" lang="en-US" altLang="ko-KR" dirty="0"/>
              <a:t>pr</a:t>
            </a:r>
            <a:r>
              <a:rPr kumimoji="1" lang="ko-KR" altLang="en-US" dirty="0"/>
              <a:t>을 날리고 코드 리뷰를 요청하면 리뷰어가 확인 후 문제가 없다면 </a:t>
            </a:r>
            <a:r>
              <a:rPr kumimoji="1" lang="en-US" altLang="ko-KR" dirty="0"/>
              <a:t>merge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진행하는 방식으로 진행하였습니다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develop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merge</a:t>
            </a:r>
            <a:r>
              <a:rPr kumimoji="1" lang="ko-KR" altLang="en-US" dirty="0"/>
              <a:t>가 되고 일정 부분 이상 되면 </a:t>
            </a:r>
            <a:r>
              <a:rPr kumimoji="1" lang="en-US" altLang="ko-KR" dirty="0"/>
              <a:t>main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푸시하여</a:t>
            </a:r>
            <a:r>
              <a:rPr kumimoji="1" lang="ko-KR" altLang="en-US" dirty="0"/>
              <a:t> 배포를 하도록 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889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백엔드의</a:t>
            </a:r>
            <a:r>
              <a:rPr kumimoji="1" lang="ko-KR" altLang="en-US" dirty="0"/>
              <a:t> 개발 도구 및 기술 스택을 소개해드리겠습니다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~~~</a:t>
            </a:r>
            <a:r>
              <a:rPr kumimoji="1" lang="ko-KR" altLang="en-US" dirty="0"/>
              <a:t> 읽기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333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우선</a:t>
            </a:r>
            <a:r>
              <a:rPr kumimoji="1" lang="ko-KR" altLang="en-US" dirty="0"/>
              <a:t> 배포 과정에 대해서 설명을 드리겠습니다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저희는 </a:t>
            </a:r>
            <a:r>
              <a:rPr kumimoji="1" lang="en-US" altLang="ko-KR" dirty="0" err="1"/>
              <a:t>Github</a:t>
            </a:r>
            <a:r>
              <a:rPr kumimoji="1" lang="en-US" altLang="ko-KR" dirty="0"/>
              <a:t> actions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docker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배포 자동화를 구축하였으며 외부에 노출되어서는 안되는 설정 혹은 파일의 경우 다음과 같이 </a:t>
            </a:r>
            <a:r>
              <a:rPr kumimoji="1" lang="ko-KR" altLang="en-US" dirty="0" err="1"/>
              <a:t>깃허브</a:t>
            </a:r>
            <a:r>
              <a:rPr kumimoji="1" lang="ko-KR" altLang="en-US" dirty="0"/>
              <a:t> 시크릿에 등록하여 사용하였습니다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main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푸시가</a:t>
            </a:r>
            <a:r>
              <a:rPr kumimoji="1" lang="ko-KR" altLang="en-US" dirty="0"/>
              <a:t> 될 경우 동작할 수 있도록 워크플로우를 작성하였고 </a:t>
            </a:r>
            <a:r>
              <a:rPr kumimoji="1" lang="ko-KR" altLang="en-US" dirty="0" err="1"/>
              <a:t>쉘스크립트를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동작시켜</a:t>
            </a:r>
            <a:r>
              <a:rPr kumimoji="1" lang="ko-KR" altLang="en-US" dirty="0"/>
              <a:t> 배포를 진행하였습니다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640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추가로</a:t>
            </a:r>
            <a:r>
              <a:rPr kumimoji="1" lang="ko-KR" altLang="en-US" dirty="0"/>
              <a:t> 이전에 </a:t>
            </a:r>
            <a:r>
              <a:rPr kumimoji="1" lang="ko-KR" altLang="en-US" dirty="0" err="1"/>
              <a:t>도커</a:t>
            </a:r>
            <a:r>
              <a:rPr kumimoji="1" lang="ko-KR" altLang="en-US" dirty="0"/>
              <a:t> 컨테이너를 올려서 프로젝트를 </a:t>
            </a:r>
            <a:r>
              <a:rPr kumimoji="1" lang="ko-KR" altLang="en-US" dirty="0" err="1"/>
              <a:t>관라할</a:t>
            </a:r>
            <a:r>
              <a:rPr kumimoji="1" lang="ko-KR" altLang="en-US" dirty="0"/>
              <a:t> 수 있도록 구축하였다 하였는데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이때 단순히 배포를 진행하게 되면 배포하는 순간 서버가 중단되는 경우와 만약 배포 도중 예상치 못한 오류가 발생하여 실패하는 경우 서버가 중단되는 위험성이 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따라서</a:t>
            </a:r>
            <a:r>
              <a:rPr kumimoji="1" lang="ko-KR" altLang="en-US" dirty="0"/>
              <a:t> 저는 블루 그린 </a:t>
            </a:r>
            <a:r>
              <a:rPr kumimoji="1" lang="ko-KR" altLang="en-US" dirty="0" err="1"/>
              <a:t>무중단</a:t>
            </a:r>
            <a:r>
              <a:rPr kumimoji="1" lang="ko-KR" altLang="en-US" dirty="0"/>
              <a:t> 배포 전략을 사용하여 다음과 같이 </a:t>
            </a:r>
            <a:r>
              <a:rPr kumimoji="1" lang="en-US" altLang="ko-KR" dirty="0"/>
              <a:t>8080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8081</a:t>
            </a:r>
            <a:r>
              <a:rPr kumimoji="1" lang="ko-KR" altLang="en-US" dirty="0"/>
              <a:t> 포트로 나누어 새로운 버전이 올바르게 배포되면 이전의 버전을 내리는 방식으로 구현을 하였으며 두가지 포트를 상황에 따라 변경해주기 위하여 </a:t>
            </a:r>
            <a:r>
              <a:rPr kumimoji="1" lang="en-US" altLang="ko-KR" dirty="0"/>
              <a:t>nginx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추가로 도입하여 사용하였습니다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086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고객의 요구사항을 분석한 결과 세 영역으로 나눈 요구사항이 나왔습니다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첫번</a:t>
            </a:r>
            <a:r>
              <a:rPr lang="ko-KR" altLang="en-US" dirty="0"/>
              <a:t> 째 우선 사용자 회원가입 및 로그인 관련 요구사항과</a:t>
            </a:r>
            <a:endParaRPr lang="en-US" altLang="ko-KR" dirty="0"/>
          </a:p>
          <a:p>
            <a:r>
              <a:rPr lang="ko-KR" altLang="en-US" dirty="0" err="1"/>
              <a:t>두번</a:t>
            </a:r>
            <a:r>
              <a:rPr lang="ko-KR" altLang="en-US" dirty="0"/>
              <a:t> 째 목록추가 및 작업 추가 완료 </a:t>
            </a:r>
            <a:r>
              <a:rPr lang="ko-KR" altLang="en-US" dirty="0" err="1"/>
              <a:t>삭제등</a:t>
            </a:r>
            <a:r>
              <a:rPr lang="ko-KR" altLang="en-US" dirty="0"/>
              <a:t> 목록 및 작업 관련 요구사항</a:t>
            </a:r>
            <a:endParaRPr lang="en-US" altLang="ko-KR" dirty="0"/>
          </a:p>
          <a:p>
            <a:r>
              <a:rPr lang="ko-KR" altLang="en-US" dirty="0"/>
              <a:t>세번 째 완료된 작업 조회 및 정렬 관련 요구사항으로 나누었습니다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216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스웨거를</a:t>
            </a:r>
            <a:r>
              <a:rPr kumimoji="1" lang="ko-KR" altLang="en-US" dirty="0"/>
              <a:t> 사용하여 </a:t>
            </a:r>
            <a:r>
              <a:rPr kumimoji="1" lang="en-US" altLang="ko-KR" dirty="0" err="1"/>
              <a:t>api</a:t>
            </a:r>
            <a:r>
              <a:rPr kumimoji="1" lang="ko-KR" altLang="en-US" dirty="0"/>
              <a:t> 명세 문서를 자동화 하였으며 프론트도 함께 빠르게 테스트할 수 있도록 구현하였습니다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오른쪽은 해당 설정 코드이고 왼쪽은 </a:t>
            </a:r>
            <a:r>
              <a:rPr kumimoji="1" lang="ko-KR" altLang="en-US" dirty="0" err="1"/>
              <a:t>스웨거에서</a:t>
            </a:r>
            <a:r>
              <a:rPr kumimoji="1" lang="ko-KR" altLang="en-US" dirty="0"/>
              <a:t> 나오는 </a:t>
            </a:r>
            <a:r>
              <a:rPr kumimoji="1" lang="en-US" altLang="ko-KR" dirty="0" err="1"/>
              <a:t>api</a:t>
            </a:r>
            <a:r>
              <a:rPr kumimoji="1" lang="ko-KR" altLang="en-US" dirty="0"/>
              <a:t> 문서 및 테스트 도구 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092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저희는 유저 로그인을 관리할 때 </a:t>
            </a:r>
            <a:r>
              <a:rPr kumimoji="1" lang="en-US" altLang="ko-KR" dirty="0"/>
              <a:t>JWT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이용하였는데 </a:t>
            </a:r>
            <a:r>
              <a:rPr kumimoji="1" lang="ko-KR" altLang="en-US" dirty="0" err="1"/>
              <a:t>엑세스</a:t>
            </a:r>
            <a:r>
              <a:rPr kumimoji="1" lang="ko-KR" altLang="en-US" dirty="0"/>
              <a:t> 토큰과 </a:t>
            </a:r>
            <a:r>
              <a:rPr kumimoji="1" lang="ko-KR" altLang="en-US" dirty="0" err="1"/>
              <a:t>리프레시</a:t>
            </a:r>
            <a:r>
              <a:rPr kumimoji="1" lang="ko-KR" altLang="en-US" dirty="0"/>
              <a:t> 토큰을 통해 관리하였습니다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이러한 토큰 인증과 권한이 필요한 페이지 관리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cors</a:t>
            </a:r>
            <a:r>
              <a:rPr kumimoji="1" lang="en-US" altLang="ko-KR" dirty="0"/>
              <a:t> </a:t>
            </a:r>
            <a:r>
              <a:rPr kumimoji="1" lang="ko-KR" altLang="en-US" dirty="0"/>
              <a:t>설정 등등과 같은 부분을 손쉽게 사용하기 위해 </a:t>
            </a:r>
            <a:r>
              <a:rPr kumimoji="1" lang="en-US" altLang="ko-KR" dirty="0"/>
              <a:t>Spring Security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도입하였습니다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통해 요청이 들어오면 등록된 필터를 거치게 되어 권한 인증을 손쉽게 처리할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9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이어서</a:t>
            </a:r>
            <a:r>
              <a:rPr kumimoji="1" lang="ko-KR" altLang="en-US" dirty="0"/>
              <a:t> 저희의 컨트롤러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서비스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레포지토리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예외처리</a:t>
            </a:r>
            <a:r>
              <a:rPr kumimoji="1" lang="ko-KR" altLang="en-US" dirty="0"/>
              <a:t> 순서로 소개를 해드리도록 </a:t>
            </a:r>
            <a:r>
              <a:rPr kumimoji="1" lang="ko-KR" altLang="en-US" dirty="0" err="1"/>
              <a:t>하겟습니다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우선 컨트롤러의 경우 다음과 같이 비즈니스 로직은 없이 단순히 요청을 받고 응답을 주는 기능만을 가질 수 있도록 구현하였습니다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응답시</a:t>
            </a:r>
            <a:r>
              <a:rPr kumimoji="1" lang="ko-KR" altLang="en-US" dirty="0"/>
              <a:t> 성공 혹은 실패 메시지 및 코드를 열거형 클래스로 작성하여 응답시에 일관적인 코드 및 메시지를 사용할 수 있도록 구현하였습니다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856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서비스의 경우 핵심 비즈니스 로직을 수행할 수 있도록 작성하였으며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가독성과 유지보수를 향상시키기 위하여 최대한 하나의 메소드는 하나의 기능만을 가지도록 구현하였습니다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추가로 메소드나 변수명의 경우 최대한 직관적으로 작성하여 다른 사람이 작성한 코드도 쉽게 이해할 수 있도록 노력하였습니다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각각의 상황에 맞는 커스텀 예외를 구현하여 상황에 따라 예외를 던지고 처리할 수 있도록 구현하였습니다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606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레포지토리의</a:t>
            </a:r>
            <a:r>
              <a:rPr kumimoji="1" lang="ko-KR" altLang="en-US" dirty="0"/>
              <a:t> 경우 </a:t>
            </a:r>
            <a:r>
              <a:rPr kumimoji="1" lang="en-US" altLang="ko-KR" dirty="0"/>
              <a:t>spring data </a:t>
            </a:r>
            <a:r>
              <a:rPr kumimoji="1" lang="en-US" altLang="ko-KR" dirty="0" err="1"/>
              <a:t>jpa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사용하기 때문에 </a:t>
            </a:r>
            <a:r>
              <a:rPr kumimoji="1" lang="en-US" altLang="ko-KR" dirty="0" err="1"/>
              <a:t>jparepository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상속받는 인터페이스를 기본으로 사용하였으나 동적 쿼리가 필요한 경우 </a:t>
            </a:r>
            <a:r>
              <a:rPr kumimoji="1" lang="ko-KR" altLang="en-US" dirty="0" err="1"/>
              <a:t>쿼리디에스엘이</a:t>
            </a:r>
            <a:r>
              <a:rPr kumimoji="1" lang="ko-KR" altLang="en-US" dirty="0"/>
              <a:t> 필요하기 때문에 두개의 인터페이스를 상속받는 인터페이스를 만들어 하나의 인터페이스를 사용하며 각각의 두가지 기능을 동시에 사용할 수 있도록 구현하였습니다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357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마지막으로</a:t>
            </a:r>
            <a:r>
              <a:rPr kumimoji="1" lang="ko-KR" altLang="en-US" dirty="0"/>
              <a:t> 예외처리의 경우 이전에 상황에 맞도록 예외를 </a:t>
            </a:r>
            <a:r>
              <a:rPr kumimoji="1" lang="ko-KR" altLang="en-US" dirty="0" err="1"/>
              <a:t>커스텀하여</a:t>
            </a:r>
            <a:r>
              <a:rPr kumimoji="1" lang="ko-KR" altLang="en-US" dirty="0"/>
              <a:t> 사용한다 하였는데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이렇게 던져진 예외들을 </a:t>
            </a:r>
            <a:r>
              <a:rPr kumimoji="1" lang="en-US" altLang="ko-KR" dirty="0"/>
              <a:t>@</a:t>
            </a:r>
            <a:r>
              <a:rPr kumimoji="1" lang="en-US" altLang="ko-KR" dirty="0" err="1"/>
              <a:t>restcontrolleradivce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한곳에서 전역으로 처리할 수 있도록 하여 유지보수성과 가독성을 높이기 위해 노력하였습니다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다음으로는 프론트의 구현 소개가 있겠습니다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641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하며 느낀 한계점 및 얻게 된 경험에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위에 쓴 부분을 그대로 말씀하셔도 되고 윤석님이 느낀 부분 편하게 말씀해주시면 될 것 같습니다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윤석님 </a:t>
            </a:r>
            <a:r>
              <a:rPr lang="ko-KR" altLang="en-US" b="1" dirty="0" err="1"/>
              <a:t>느낀점</a:t>
            </a:r>
            <a:r>
              <a:rPr lang="ko-KR" altLang="en-US" b="1" dirty="0"/>
              <a:t> </a:t>
            </a:r>
            <a:r>
              <a:rPr lang="en-US" altLang="ko-KR" b="1" dirty="0"/>
              <a:t>+  </a:t>
            </a:r>
            <a:r>
              <a:rPr lang="ko-KR" altLang="en-US" b="0" dirty="0"/>
              <a:t>한계점 이야기 </a:t>
            </a:r>
            <a:r>
              <a:rPr lang="en-US" altLang="ko-KR" b="0" dirty="0">
                <a:sym typeface="Wingdings" panose="05000000000000000000" pitchFamily="2" charset="2"/>
              </a:rPr>
              <a:t> </a:t>
            </a:r>
            <a:r>
              <a:rPr lang="ko-KR" altLang="en-US" b="0" dirty="0">
                <a:sym typeface="Wingdings" panose="05000000000000000000" pitchFamily="2" charset="2"/>
              </a:rPr>
              <a:t>자유롭게 말씀하시면 될 것 같습니다 </a:t>
            </a:r>
            <a:endParaRPr lang="en-US" altLang="ko-KR" b="0" dirty="0">
              <a:sym typeface="Wingdings" panose="05000000000000000000" pitchFamily="2" charset="2"/>
            </a:endParaRPr>
          </a:p>
          <a:p>
            <a:endParaRPr lang="en-US" altLang="ko-KR" b="0" dirty="0">
              <a:sym typeface="Wingdings" panose="05000000000000000000" pitchFamily="2" charset="2"/>
            </a:endParaRPr>
          </a:p>
          <a:p>
            <a:endParaRPr lang="en-US" altLang="ko-KR" b="0" dirty="0">
              <a:sym typeface="Wingdings" panose="05000000000000000000" pitchFamily="2" charset="2"/>
            </a:endParaRPr>
          </a:p>
          <a:p>
            <a:endParaRPr lang="en-US" altLang="ko-KR" b="0" dirty="0">
              <a:sym typeface="Wingdings" panose="05000000000000000000" pitchFamily="2" charset="2"/>
            </a:endParaRPr>
          </a:p>
          <a:p>
            <a:r>
              <a:rPr lang="ko-KR" altLang="en-US" b="0" dirty="0" err="1">
                <a:sym typeface="Wingdings" panose="05000000000000000000" pitchFamily="2" charset="2"/>
              </a:rPr>
              <a:t>얻게된</a:t>
            </a:r>
            <a:r>
              <a:rPr lang="ko-KR" altLang="en-US" b="0" dirty="0">
                <a:sym typeface="Wingdings" panose="05000000000000000000" pitchFamily="2" charset="2"/>
              </a:rPr>
              <a:t> 경험은 </a:t>
            </a:r>
            <a:endParaRPr lang="en-US" altLang="ko-KR" b="0" dirty="0">
              <a:sym typeface="Wingdings" panose="05000000000000000000" pitchFamily="2" charset="2"/>
            </a:endParaRPr>
          </a:p>
          <a:p>
            <a:r>
              <a:rPr lang="ko-KR" altLang="en-US" b="0" dirty="0">
                <a:sym typeface="Wingdings" panose="05000000000000000000" pitchFamily="2" charset="2"/>
              </a:rPr>
              <a:t>기술을 추가하거나 수정할 때 이전에 작성된 설계문서를 기반으로 개발을 하며 시간을 많이 절약했었습니다</a:t>
            </a:r>
            <a:r>
              <a:rPr lang="en-US" altLang="ko-KR" b="0" dirty="0">
                <a:sym typeface="Wingdings" panose="05000000000000000000" pitchFamily="2" charset="2"/>
              </a:rPr>
              <a:t>. </a:t>
            </a:r>
            <a:r>
              <a:rPr lang="ko-KR" altLang="en-US" b="0" dirty="0">
                <a:sym typeface="Wingdings" panose="05000000000000000000" pitchFamily="2" charset="2"/>
              </a:rPr>
              <a:t>개발자의 생각이 아닌 문서에 입각하여 개발하는 것에 대한 중요성을 다시 한번 느꼈습니다</a:t>
            </a:r>
            <a:r>
              <a:rPr lang="en-US" altLang="ko-KR" b="0" dirty="0">
                <a:sym typeface="Wingdings" panose="05000000000000000000" pitchFamily="2" charset="2"/>
              </a:rPr>
              <a:t>.</a:t>
            </a:r>
            <a:r>
              <a:rPr lang="ko-KR" altLang="en-US" b="0" dirty="0">
                <a:sym typeface="Wingdings" panose="05000000000000000000" pitchFamily="2" charset="2"/>
              </a:rPr>
              <a:t> </a:t>
            </a:r>
            <a:endParaRPr lang="en-US" altLang="ko-KR" b="0" dirty="0">
              <a:sym typeface="Wingdings" panose="05000000000000000000" pitchFamily="2" charset="2"/>
            </a:endParaRPr>
          </a:p>
          <a:p>
            <a:r>
              <a:rPr lang="ko-KR" altLang="en-US" b="0" dirty="0">
                <a:sym typeface="Wingdings" panose="05000000000000000000" pitchFamily="2" charset="2"/>
              </a:rPr>
              <a:t>또한 이전에 조금씩 </a:t>
            </a:r>
            <a:r>
              <a:rPr lang="ko-KR" altLang="en-US" b="0" dirty="0" err="1">
                <a:sym typeface="Wingdings" panose="05000000000000000000" pitchFamily="2" charset="2"/>
              </a:rPr>
              <a:t>공부했었던</a:t>
            </a:r>
            <a:r>
              <a:rPr lang="ko-KR" altLang="en-US" b="0" dirty="0">
                <a:sym typeface="Wingdings" panose="05000000000000000000" pitchFamily="2" charset="2"/>
              </a:rPr>
              <a:t> 기술들을 이번 프로젝트에 사용하며 부족했던 구현기술을 좀 더 깊이  이해할 수 있었고 사용하며 많은 편리함을 느꼈습니다</a:t>
            </a:r>
            <a:r>
              <a:rPr lang="en-US" altLang="ko-KR" b="0" dirty="0">
                <a:sym typeface="Wingdings" panose="05000000000000000000" pitchFamily="2" charset="2"/>
              </a:rPr>
              <a:t>.</a:t>
            </a:r>
          </a:p>
          <a:p>
            <a:endParaRPr lang="en-US" altLang="ko-KR" b="0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8810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08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022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고객 요구사항을 기반으로 만든 </a:t>
            </a:r>
            <a:r>
              <a:rPr lang="ko-KR" altLang="en-US" dirty="0" err="1"/>
              <a:t>유스케이스</a:t>
            </a:r>
            <a:r>
              <a:rPr lang="ko-KR" altLang="en-US" dirty="0"/>
              <a:t> 목록입니다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우선순위에 따라 </a:t>
            </a:r>
            <a:r>
              <a:rPr lang="en-US" altLang="ko-KR" dirty="0"/>
              <a:t>UC001~ 016</a:t>
            </a:r>
            <a:r>
              <a:rPr lang="ko-KR" altLang="en-US" dirty="0"/>
              <a:t>까지 </a:t>
            </a:r>
            <a:r>
              <a:rPr lang="ko-KR" altLang="en-US" dirty="0" err="1"/>
              <a:t>나열되어있으며</a:t>
            </a:r>
            <a:r>
              <a:rPr lang="ko-KR" altLang="en-US" dirty="0"/>
              <a:t> 사용자 요구사항 기반으로 </a:t>
            </a:r>
            <a:r>
              <a:rPr lang="ko-KR" altLang="en-US" dirty="0" err="1"/>
              <a:t>유스케이</a:t>
            </a:r>
            <a:r>
              <a:rPr lang="ko-KR" altLang="en-US" dirty="0"/>
              <a:t> 목록을 나누어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UC 001~003</a:t>
            </a:r>
            <a:r>
              <a:rPr lang="ko-KR" altLang="en-US" dirty="0"/>
              <a:t>까지는</a:t>
            </a:r>
            <a:r>
              <a:rPr lang="en-US" altLang="ko-KR" dirty="0"/>
              <a:t> </a:t>
            </a:r>
            <a:r>
              <a:rPr lang="ko-KR" altLang="en-US" dirty="0"/>
              <a:t>사용자 요구사항 </a:t>
            </a:r>
            <a:r>
              <a:rPr lang="ko-KR" altLang="en-US" dirty="0" err="1"/>
              <a:t>유스케이스</a:t>
            </a:r>
            <a:r>
              <a:rPr lang="ko-KR" altLang="en-US" dirty="0"/>
              <a:t> 목록이며 회원가입</a:t>
            </a:r>
            <a:r>
              <a:rPr lang="en-US" altLang="ko-KR" dirty="0"/>
              <a:t>, </a:t>
            </a:r>
            <a:r>
              <a:rPr lang="ko-KR" altLang="en-US" dirty="0"/>
              <a:t>로그인 </a:t>
            </a:r>
            <a:r>
              <a:rPr lang="en-US" altLang="ko-KR" dirty="0"/>
              <a:t>, </a:t>
            </a:r>
            <a:r>
              <a:rPr lang="ko-KR" altLang="en-US" dirty="0"/>
              <a:t>비밀번호 재설정 기능이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28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UC 001~003</a:t>
            </a:r>
            <a:r>
              <a:rPr lang="ko-KR" altLang="en-US" dirty="0"/>
              <a:t>까지는</a:t>
            </a:r>
            <a:r>
              <a:rPr lang="en-US" altLang="ko-KR" dirty="0"/>
              <a:t> </a:t>
            </a:r>
            <a:r>
              <a:rPr lang="ko-KR" altLang="en-US" dirty="0"/>
              <a:t>목록 및 작업 관련  </a:t>
            </a:r>
            <a:r>
              <a:rPr lang="ko-KR" altLang="en-US" dirty="0" err="1"/>
              <a:t>유스케이스</a:t>
            </a:r>
            <a:r>
              <a:rPr lang="ko-KR" altLang="en-US" dirty="0"/>
              <a:t> 목록이며 목록에 대한 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작업에 대한 수정</a:t>
            </a:r>
            <a:r>
              <a:rPr lang="en-US" altLang="ko-KR" dirty="0"/>
              <a:t>, </a:t>
            </a:r>
            <a:r>
              <a:rPr lang="ko-KR" altLang="en-US" dirty="0"/>
              <a:t>삭제 </a:t>
            </a:r>
            <a:r>
              <a:rPr lang="en-US" altLang="ko-KR" dirty="0"/>
              <a:t>,</a:t>
            </a:r>
            <a:r>
              <a:rPr lang="ko-KR" altLang="en-US" dirty="0"/>
              <a:t>추가가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18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UC 004~005</a:t>
            </a:r>
            <a:r>
              <a:rPr lang="ko-KR" altLang="en-US" dirty="0"/>
              <a:t> 와 </a:t>
            </a:r>
            <a:r>
              <a:rPr lang="en-US" altLang="ko-KR" dirty="0"/>
              <a:t>012~016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조회 및 정렬 관련  </a:t>
            </a:r>
            <a:r>
              <a:rPr lang="ko-KR" altLang="en-US" dirty="0" err="1"/>
              <a:t>유스케이스</a:t>
            </a:r>
            <a:r>
              <a:rPr lang="ko-KR" altLang="en-US" dirty="0"/>
              <a:t> 목록이며</a:t>
            </a:r>
            <a:r>
              <a:rPr lang="en-US" altLang="ko-KR" dirty="0"/>
              <a:t>  </a:t>
            </a:r>
            <a:r>
              <a:rPr lang="ko-KR" altLang="en-US" dirty="0"/>
              <a:t>목록 및 작업리스트의 조회 </a:t>
            </a:r>
            <a:r>
              <a:rPr lang="en-US" altLang="ko-KR" dirty="0"/>
              <a:t>, </a:t>
            </a:r>
            <a:r>
              <a:rPr lang="ko-KR" altLang="en-US" dirty="0"/>
              <a:t>체크완료</a:t>
            </a:r>
            <a:r>
              <a:rPr lang="en-US" altLang="ko-KR" dirty="0"/>
              <a:t>, </a:t>
            </a:r>
            <a:r>
              <a:rPr lang="ko-KR" altLang="en-US" dirty="0"/>
              <a:t> 최신 순 또는 오래된 순 정렬이 가능합니다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386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요구사항에 대한 </a:t>
            </a:r>
            <a:r>
              <a:rPr lang="ko-KR" altLang="en-US" dirty="0" err="1"/>
              <a:t>차별점입니다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고객 기능 관련 요구사항을 구현하는 것은  상당히 중요하다고 생각합니다 하지만 이에 더불어 코드를 </a:t>
            </a:r>
            <a:r>
              <a:rPr lang="ko-KR" altLang="en-US" dirty="0" err="1"/>
              <a:t>유지보수하는</a:t>
            </a:r>
            <a:r>
              <a:rPr lang="ko-KR" altLang="en-US" dirty="0"/>
              <a:t> 관리 역시 중요하다는 것을 이번수업을 통해 </a:t>
            </a:r>
            <a:r>
              <a:rPr lang="ko-KR" altLang="en-US" dirty="0" err="1"/>
              <a:t>깨달았습니다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그래서 저희는 코드 관리를 좀 더 용이하게 해주는 비기능적 요구사항을 구현하여 차별점을 두려 노력했습니다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ko-KR" altLang="en-US" dirty="0"/>
              <a:t>그냥 </a:t>
            </a:r>
            <a:r>
              <a:rPr lang="en-US" altLang="ko-KR" dirty="0"/>
              <a:t>ppt</a:t>
            </a:r>
            <a:r>
              <a:rPr lang="ko-KR" altLang="en-US" dirty="0"/>
              <a:t>에 있는 이름들 읽어주세요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이후 설명드릴 드릴 구현파트에서 구체적인 기술을 </a:t>
            </a:r>
            <a:r>
              <a:rPr lang="ko-KR" altLang="en-US" dirty="0" err="1"/>
              <a:t>설명드리기에</a:t>
            </a:r>
            <a:r>
              <a:rPr lang="ko-KR" altLang="en-US" dirty="0"/>
              <a:t> 앞서 간단히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-</a:t>
            </a:r>
            <a:r>
              <a:rPr lang="ko-KR" altLang="en-US" dirty="0"/>
              <a:t>우선 </a:t>
            </a:r>
            <a:r>
              <a:rPr lang="en-US" altLang="ko-KR" dirty="0" err="1"/>
              <a:t>github</a:t>
            </a:r>
            <a:r>
              <a:rPr lang="en-US" altLang="ko-KR" dirty="0"/>
              <a:t> actions</a:t>
            </a:r>
            <a:r>
              <a:rPr lang="ko-KR" altLang="en-US" dirty="0"/>
              <a:t>를 사용하여 통합적 지속적 배포 </a:t>
            </a:r>
            <a:r>
              <a:rPr lang="en-US" altLang="ko-KR" dirty="0"/>
              <a:t>CI/CD</a:t>
            </a:r>
            <a:r>
              <a:rPr lang="ko-KR" altLang="en-US" dirty="0"/>
              <a:t>와</a:t>
            </a:r>
            <a:r>
              <a:rPr lang="en-US" altLang="ko-KR" dirty="0"/>
              <a:t>  ,NGINX, docker</a:t>
            </a:r>
            <a:r>
              <a:rPr lang="ko-KR" altLang="en-US" dirty="0"/>
              <a:t>를 을 통해 </a:t>
            </a:r>
            <a:r>
              <a:rPr lang="ko-KR" altLang="en-US" dirty="0" err="1"/>
              <a:t>무중단</a:t>
            </a:r>
            <a:r>
              <a:rPr lang="ko-KR" altLang="en-US" dirty="0"/>
              <a:t> 배포를 구현하였습니다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이에 더불어 </a:t>
            </a:r>
            <a:r>
              <a:rPr lang="en-US" altLang="ko-KR" dirty="0" err="1"/>
              <a:t>api</a:t>
            </a:r>
            <a:r>
              <a:rPr lang="ko-KR" altLang="en-US" dirty="0"/>
              <a:t>명세 </a:t>
            </a:r>
            <a:r>
              <a:rPr lang="ko-KR" altLang="en-US" dirty="0" err="1"/>
              <a:t>자동화및</a:t>
            </a:r>
            <a:r>
              <a:rPr lang="ko-KR" altLang="en-US" dirty="0"/>
              <a:t> </a:t>
            </a:r>
            <a:r>
              <a:rPr lang="en-US" altLang="ko-KR" dirty="0"/>
              <a:t>Test </a:t>
            </a:r>
            <a:r>
              <a:rPr lang="ko-KR" altLang="en-US" dirty="0"/>
              <a:t>위한 </a:t>
            </a:r>
            <a:r>
              <a:rPr lang="en-US" altLang="ko-KR" dirty="0"/>
              <a:t>swagger</a:t>
            </a:r>
            <a:r>
              <a:rPr lang="ko-KR" altLang="en-US" dirty="0"/>
              <a:t>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JWt</a:t>
            </a:r>
            <a:r>
              <a:rPr lang="en-US" altLang="ko-KR" dirty="0"/>
              <a:t> </a:t>
            </a:r>
            <a:r>
              <a:rPr lang="ko-KR" altLang="en-US" dirty="0"/>
              <a:t>토큰과 같은 간단한 조회 시 성능향상을 위한 </a:t>
            </a:r>
            <a:r>
              <a:rPr lang="en-US" altLang="ko-KR" dirty="0" err="1"/>
              <a:t>redis</a:t>
            </a:r>
            <a:r>
              <a:rPr lang="ko-KR" altLang="en-US" dirty="0"/>
              <a:t>를 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마지막으로 </a:t>
            </a:r>
            <a:r>
              <a:rPr lang="en-US" altLang="ko-KR" dirty="0"/>
              <a:t>Custom</a:t>
            </a:r>
            <a:r>
              <a:rPr lang="ko-KR" altLang="en-US" dirty="0"/>
              <a:t>예외 및 전역 예외처리를 통한 가독성 향상 및 유지보수를 </a:t>
            </a:r>
            <a:r>
              <a:rPr lang="ko-KR" altLang="en-US" dirty="0" err="1"/>
              <a:t>용이하게했습니다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19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시퀀스 다이어그램은 순서대로 회원가입 비밀번호 재설정</a:t>
            </a:r>
            <a:r>
              <a:rPr lang="en-US" altLang="ko-KR" dirty="0"/>
              <a:t>, </a:t>
            </a:r>
            <a:r>
              <a:rPr lang="ko-KR" altLang="en-US" dirty="0"/>
              <a:t>로그인 로그아웃을 나타내고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로그아웃</a:t>
            </a:r>
            <a:r>
              <a:rPr lang="en-US" altLang="ko-KR" dirty="0"/>
              <a:t>, </a:t>
            </a:r>
            <a:r>
              <a:rPr lang="ko-KR" altLang="en-US" dirty="0"/>
              <a:t>비밀번호 변경을 위한 시퀀스 다이어그램을 만들어서 사용자와 </a:t>
            </a:r>
            <a:r>
              <a:rPr lang="en-US" altLang="ko-KR" dirty="0"/>
              <a:t>UI, </a:t>
            </a:r>
            <a:r>
              <a:rPr lang="ko-KR" altLang="en-US" dirty="0"/>
              <a:t>시스템</a:t>
            </a:r>
            <a:r>
              <a:rPr lang="en-US" altLang="ko-KR" dirty="0"/>
              <a:t>, </a:t>
            </a:r>
            <a:r>
              <a:rPr lang="ko-KR" altLang="en-US" dirty="0"/>
              <a:t>데이터 </a:t>
            </a:r>
            <a:r>
              <a:rPr lang="ko-KR" altLang="en-US" dirty="0" err="1"/>
              <a:t>베이스간의</a:t>
            </a:r>
            <a:endParaRPr lang="en-US" altLang="ko-KR" dirty="0"/>
          </a:p>
          <a:p>
            <a:r>
              <a:rPr lang="ko-KR" altLang="en-US" dirty="0"/>
              <a:t>상호 작용 및 작업 흐름을 시각적으로 표현해서 프로세스에 필요한 단계와 동작을 효과적으로 표현할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회원가입은 사용자가 회원가입 </a:t>
            </a:r>
            <a:r>
              <a:rPr lang="en-US" altLang="ko-KR" dirty="0"/>
              <a:t>UI</a:t>
            </a:r>
            <a:r>
              <a:rPr lang="ko-KR" altLang="en-US" dirty="0"/>
              <a:t>와 상호작용 하는 방법</a:t>
            </a:r>
            <a:r>
              <a:rPr lang="en-US" altLang="ko-KR" dirty="0"/>
              <a:t>, </a:t>
            </a:r>
            <a:r>
              <a:rPr lang="ko-KR" altLang="en-US" dirty="0"/>
              <a:t>등록 데이터가 검증되는 방법</a:t>
            </a:r>
            <a:r>
              <a:rPr lang="en-US" altLang="ko-KR" dirty="0"/>
              <a:t>, </a:t>
            </a:r>
            <a:r>
              <a:rPr lang="ko-KR" altLang="en-US" dirty="0"/>
              <a:t>계정 정보가 </a:t>
            </a:r>
            <a:r>
              <a:rPr lang="en-US" altLang="ko-KR" dirty="0"/>
              <a:t>DB</a:t>
            </a:r>
            <a:r>
              <a:rPr lang="ko-KR" altLang="en-US" dirty="0"/>
              <a:t>에 저장되는 방법을 나타냈습니다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로그인은 사용자가 로그인 </a:t>
            </a:r>
            <a:r>
              <a:rPr lang="en-US" altLang="ko-KR" dirty="0"/>
              <a:t>UI</a:t>
            </a:r>
            <a:r>
              <a:rPr lang="ko-KR" altLang="en-US" dirty="0"/>
              <a:t>와 상호작용하는 방법</a:t>
            </a:r>
            <a:r>
              <a:rPr lang="en-US" altLang="ko-KR" dirty="0"/>
              <a:t>, </a:t>
            </a:r>
            <a:r>
              <a:rPr lang="ko-KR" altLang="en-US" dirty="0"/>
              <a:t>시스템이 저장된 계정 정보에 대해 자격 증명을 확인하는 방법</a:t>
            </a:r>
            <a:r>
              <a:rPr lang="en-US" altLang="ko-KR" dirty="0"/>
              <a:t>, </a:t>
            </a:r>
            <a:r>
              <a:rPr lang="ko-KR" altLang="en-US" dirty="0"/>
              <a:t>인증 </a:t>
            </a:r>
            <a:r>
              <a:rPr lang="ko-KR" altLang="en-US" dirty="0" err="1"/>
              <a:t>성공시</a:t>
            </a:r>
            <a:r>
              <a:rPr lang="ko-KR" altLang="en-US" dirty="0"/>
              <a:t> 권한이 부여되는 방법을 나타냈습니다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로그아웃은 사용자가 로그아웃 하는 방법</a:t>
            </a:r>
            <a:r>
              <a:rPr lang="en-US" altLang="ko-KR" dirty="0"/>
              <a:t>, </a:t>
            </a:r>
            <a:r>
              <a:rPr lang="ko-KR" altLang="en-US" dirty="0"/>
              <a:t>시스템이 사용자의 세션 상태를 업데이트하는 방법</a:t>
            </a:r>
            <a:r>
              <a:rPr lang="en-US" altLang="ko-KR" dirty="0"/>
              <a:t>, </a:t>
            </a:r>
            <a:r>
              <a:rPr lang="ko-KR" altLang="en-US" dirty="0"/>
              <a:t>성공적인 로그아웃을 사용자에게 알리는 방법을 나타냈습니다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비밀 번호 변경은 사용자가 자격 증명을 얻는 방법</a:t>
            </a:r>
            <a:r>
              <a:rPr lang="en-US" altLang="ko-KR" dirty="0"/>
              <a:t>, </a:t>
            </a:r>
            <a:r>
              <a:rPr lang="ko-KR" altLang="en-US" dirty="0"/>
              <a:t>새 암호가 업데이트 되고 사용자 계정과 연결되는 방법을 나타내고 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093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기능은 로그인 된 상태에서 시작합니다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추가 기능은 사용자가 작업 추가 작업을 시작하는 방법</a:t>
            </a:r>
            <a:r>
              <a:rPr lang="en-US" altLang="ko-KR" dirty="0"/>
              <a:t>, </a:t>
            </a:r>
            <a:r>
              <a:rPr lang="ko-KR" altLang="en-US" dirty="0"/>
              <a:t>시스템이 요청을 수신하고 처리하는 방법</a:t>
            </a:r>
            <a:r>
              <a:rPr lang="en-US" altLang="ko-KR" dirty="0"/>
              <a:t>, </a:t>
            </a:r>
            <a:r>
              <a:rPr lang="ko-KR" altLang="en-US" dirty="0"/>
              <a:t>작업이 최종적으로 할 일 목록에 추가 되는 방법을 나타냈습니다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조회 기능은 시스템이 조회 요청을 처리하는 방법과 일치하는 작업을 검색해서 사용자에게 제공하는 방법을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수정 기능은 사용자가 수정하는 방법</a:t>
            </a:r>
            <a:r>
              <a:rPr lang="en-US" altLang="ko-KR" dirty="0"/>
              <a:t>, </a:t>
            </a:r>
            <a:r>
              <a:rPr lang="ko-KR" altLang="en-US" dirty="0"/>
              <a:t>수정 요청이 전송되는 방법</a:t>
            </a:r>
            <a:r>
              <a:rPr lang="en-US" altLang="ko-KR" dirty="0"/>
              <a:t>, </a:t>
            </a:r>
            <a:r>
              <a:rPr lang="ko-KR" altLang="en-US" dirty="0"/>
              <a:t>시스템이 작업 정보를 업데이트 하는 방법을 나타냈습니다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 기능은 삭제할 작업을 선택하는 방법</a:t>
            </a:r>
            <a:r>
              <a:rPr lang="en-US" altLang="ko-KR" dirty="0"/>
              <a:t>, </a:t>
            </a:r>
            <a:r>
              <a:rPr lang="ko-KR" altLang="en-US" dirty="0"/>
              <a:t>삭제 요청이 시스템에 전송되는 방법</a:t>
            </a:r>
            <a:r>
              <a:rPr lang="en-US" altLang="ko-KR" dirty="0"/>
              <a:t>, </a:t>
            </a:r>
            <a:r>
              <a:rPr lang="ko-KR" altLang="en-US" dirty="0"/>
              <a:t>시스템이 작업을 제거하는 방법에 대해서 나타냈습니다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13DD-1FF1-4B3B-A4EC-B9EB1B7744C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79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DF17-84AE-41BD-8D4D-6F0F738813BE}" type="datetimeFigureOut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56C5-6F39-4F46-AAE2-B405CF21A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734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DF17-84AE-41BD-8D4D-6F0F738813BE}" type="datetimeFigureOut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56C5-6F39-4F46-AAE2-B405CF21A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586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DF17-84AE-41BD-8D4D-6F0F738813BE}" type="datetimeFigureOut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56C5-6F39-4F46-AAE2-B405CF21A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68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273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DF17-84AE-41BD-8D4D-6F0F738813BE}" type="datetimeFigureOut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56C5-6F39-4F46-AAE2-B405CF21A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505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DF17-84AE-41BD-8D4D-6F0F738813BE}" type="datetimeFigureOut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56C5-6F39-4F46-AAE2-B405CF21A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20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DF17-84AE-41BD-8D4D-6F0F738813BE}" type="datetimeFigureOut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56C5-6F39-4F46-AAE2-B405CF21A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094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DF17-84AE-41BD-8D4D-6F0F738813BE}" type="datetimeFigureOut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56C5-6F39-4F46-AAE2-B405CF21A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7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DF17-84AE-41BD-8D4D-6F0F738813BE}" type="datetimeFigureOut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56C5-6F39-4F46-AAE2-B405CF21A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56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DF17-84AE-41BD-8D4D-6F0F738813BE}" type="datetimeFigureOut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56C5-6F39-4F46-AAE2-B405CF21A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219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DF17-84AE-41BD-8D4D-6F0F738813BE}" type="datetimeFigureOut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56C5-6F39-4F46-AAE2-B405CF21A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3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BDF17-84AE-41BD-8D4D-6F0F738813BE}" type="datetimeFigureOut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556C5-6F39-4F46-AAE2-B405CF21A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908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444288" y="6727031"/>
            <a:ext cx="747712" cy="13096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20325"/>
            <a:ext cx="12028713" cy="5139869"/>
          </a:xfrm>
          <a:prstGeom prst="rect">
            <a:avLst/>
          </a:prstGeom>
          <a:solidFill>
            <a:srgbClr val="FAFAFA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323232"/>
                </a:solidFill>
              </a:rPr>
              <a:t>소공 프로젝트</a:t>
            </a:r>
            <a:r>
              <a:rPr lang="en-US" altLang="ko-KR" sz="4400" b="1" dirty="0">
                <a:solidFill>
                  <a:srgbClr val="323232"/>
                </a:solidFill>
              </a:rPr>
              <a:t>-</a:t>
            </a:r>
            <a:r>
              <a:rPr lang="en-US" altLang="ko-KR" sz="4400" b="1" dirty="0" err="1">
                <a:solidFill>
                  <a:srgbClr val="323232"/>
                </a:solidFill>
              </a:rPr>
              <a:t>ToDoList</a:t>
            </a:r>
            <a:endParaRPr lang="en-US" altLang="ko-KR" sz="4400" b="1" dirty="0">
              <a:solidFill>
                <a:srgbClr val="323232"/>
              </a:solidFill>
            </a:endParaRPr>
          </a:p>
          <a:p>
            <a:pPr algn="ctr"/>
            <a:endParaRPr lang="en-US" altLang="ko-KR" sz="4400" b="1" dirty="0">
              <a:solidFill>
                <a:srgbClr val="323232"/>
              </a:solidFill>
            </a:endParaRPr>
          </a:p>
          <a:p>
            <a:pPr algn="ctr"/>
            <a:endParaRPr lang="en-US" altLang="ko-KR" sz="4400" b="1" dirty="0">
              <a:solidFill>
                <a:srgbClr val="323232"/>
              </a:solidFill>
            </a:endParaRPr>
          </a:p>
          <a:p>
            <a:pPr algn="ctr"/>
            <a:endParaRPr lang="en-US" altLang="ko-KR" sz="4400" b="1" dirty="0">
              <a:solidFill>
                <a:srgbClr val="323232"/>
              </a:solidFill>
            </a:endParaRPr>
          </a:p>
          <a:p>
            <a:pPr algn="ctr"/>
            <a:endParaRPr lang="en-US" altLang="ko-KR" sz="4400" b="1" dirty="0">
              <a:solidFill>
                <a:srgbClr val="323232"/>
              </a:solidFill>
            </a:endParaRPr>
          </a:p>
          <a:p>
            <a:pPr algn="ctr"/>
            <a:endParaRPr lang="en-US" altLang="ko-KR" sz="4400" b="1" dirty="0">
              <a:solidFill>
                <a:srgbClr val="323232"/>
              </a:solidFill>
            </a:endParaRPr>
          </a:p>
          <a:p>
            <a:pPr algn="ctr"/>
            <a:r>
              <a:rPr lang="en-US" altLang="ko-KR" sz="4400" b="1" dirty="0">
                <a:solidFill>
                  <a:srgbClr val="323232"/>
                </a:solidFill>
              </a:rPr>
              <a:t>One-Four-Do-It</a:t>
            </a:r>
          </a:p>
          <a:p>
            <a:pPr algn="ctr"/>
            <a:r>
              <a:rPr lang="en-US" altLang="ko-KR" sz="2000" b="1" dirty="0">
                <a:solidFill>
                  <a:srgbClr val="323232"/>
                </a:solidFill>
              </a:rPr>
              <a:t>1</a:t>
            </a:r>
            <a:r>
              <a:rPr lang="ko-KR" altLang="en-US" sz="2000" b="1" dirty="0">
                <a:solidFill>
                  <a:srgbClr val="323232"/>
                </a:solidFill>
              </a:rPr>
              <a:t>조 양원준</a:t>
            </a:r>
            <a:r>
              <a:rPr lang="en-US" altLang="ko-KR" sz="2000" b="1" dirty="0">
                <a:solidFill>
                  <a:srgbClr val="323232"/>
                </a:solidFill>
              </a:rPr>
              <a:t>, </a:t>
            </a:r>
            <a:r>
              <a:rPr lang="ko-KR" altLang="en-US" sz="2000" b="1" dirty="0">
                <a:solidFill>
                  <a:srgbClr val="323232"/>
                </a:solidFill>
              </a:rPr>
              <a:t>이승주</a:t>
            </a:r>
            <a:r>
              <a:rPr lang="en-US" altLang="ko-KR" sz="2000" b="1" dirty="0">
                <a:solidFill>
                  <a:srgbClr val="323232"/>
                </a:solidFill>
              </a:rPr>
              <a:t>, </a:t>
            </a:r>
            <a:r>
              <a:rPr lang="ko-KR" altLang="en-US" sz="2000" b="1" dirty="0">
                <a:solidFill>
                  <a:srgbClr val="323232"/>
                </a:solidFill>
              </a:rPr>
              <a:t>김형준 </a:t>
            </a:r>
            <a:r>
              <a:rPr lang="en-US" altLang="ko-KR" sz="2000" b="1" dirty="0">
                <a:solidFill>
                  <a:srgbClr val="323232"/>
                </a:solidFill>
              </a:rPr>
              <a:t>, </a:t>
            </a:r>
            <a:r>
              <a:rPr lang="ko-KR" altLang="en-US" sz="2000" b="1" dirty="0">
                <a:solidFill>
                  <a:srgbClr val="323232"/>
                </a:solidFill>
              </a:rPr>
              <a:t>이윤석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0082C3-2733-2EAE-233A-54052DCAC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221" y="1642884"/>
            <a:ext cx="2661557" cy="266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45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이등변 삼각형 43"/>
          <p:cNvSpPr/>
          <p:nvPr/>
        </p:nvSpPr>
        <p:spPr>
          <a:xfrm>
            <a:off x="12323509" y="684201"/>
            <a:ext cx="1717227" cy="279559"/>
          </a:xfrm>
          <a:prstGeom prst="triangle">
            <a:avLst>
              <a:gd name="adj" fmla="val 100000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대괄호 73"/>
          <p:cNvSpPr/>
          <p:nvPr/>
        </p:nvSpPr>
        <p:spPr>
          <a:xfrm>
            <a:off x="2573397" y="1752517"/>
            <a:ext cx="161925" cy="3352968"/>
          </a:xfrm>
          <a:prstGeom prst="rightBracket">
            <a:avLst>
              <a:gd name="adj" fmla="val 43627"/>
            </a:avLst>
          </a:prstGeom>
          <a:ln w="19050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46A717C-7966-491C-8EDF-6DFA8C973277}"/>
              </a:ext>
            </a:extLst>
          </p:cNvPr>
          <p:cNvGrpSpPr/>
          <p:nvPr/>
        </p:nvGrpSpPr>
        <p:grpSpPr>
          <a:xfrm>
            <a:off x="1432384" y="2987231"/>
            <a:ext cx="968747" cy="565341"/>
            <a:chOff x="7683582" y="2781745"/>
            <a:chExt cx="968747" cy="56534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1DF937-320F-46C3-AAD4-966CFBC4C97D}"/>
                </a:ext>
              </a:extLst>
            </p:cNvPr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G마켓 산스 TTF Medium" panose="02000000000000000000" pitchFamily="2" charset="-127"/>
                <a:cs typeface="Arial" panose="020B0604020202020204" pitchFamily="34" charset="0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A07AAB54-FD90-4A31-812F-0CD9E5030FC6}"/>
                </a:ext>
              </a:extLst>
            </p:cNvPr>
            <p:cNvCxnSpPr/>
            <p:nvPr/>
          </p:nvCxnSpPr>
          <p:spPr>
            <a:xfrm flipV="1">
              <a:off x="7683582" y="3199447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9246164-9AC7-4C2A-8975-7475A375F246}"/>
              </a:ext>
            </a:extLst>
          </p:cNvPr>
          <p:cNvSpPr txBox="1"/>
          <p:nvPr/>
        </p:nvSpPr>
        <p:spPr>
          <a:xfrm>
            <a:off x="3192622" y="2464011"/>
            <a:ext cx="1510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AF5C14-FB8E-45EC-9177-BD73E10E855C}"/>
              </a:ext>
            </a:extLst>
          </p:cNvPr>
          <p:cNvSpPr txBox="1"/>
          <p:nvPr/>
        </p:nvSpPr>
        <p:spPr>
          <a:xfrm>
            <a:off x="3192622" y="3112545"/>
            <a:ext cx="2263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클래스 다이어그램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271832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 rot="16200000">
            <a:off x="6069000" y="-5067730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51641"/>
            <a:ext cx="11214794" cy="1015663"/>
            <a:chOff x="0" y="-62796"/>
            <a:chExt cx="11214794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4" y="113884"/>
              <a:ext cx="102595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40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회원가입</a:t>
              </a:r>
              <a:r>
                <a:rPr lang="en-US" altLang="ko-KR" sz="40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40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비밀번호 변경</a:t>
              </a:r>
              <a:r>
                <a:rPr lang="en-US" altLang="ko-KR" sz="40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40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로그인</a:t>
              </a:r>
              <a:r>
                <a:rPr lang="en-US" altLang="ko-KR" sz="40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40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로그아웃</a:t>
              </a:r>
              <a:endPara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G마켓 산스 TTF Medium" panose="02000000000000000000" pitchFamily="2" charset="-127"/>
                  <a:cs typeface="Arial" panose="020B0604020202020204" pitchFamily="34" charset="0"/>
                </a:rPr>
                <a:t>02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G마켓 산스 TTF Medium" panose="02000000000000000000" pitchFamily="2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86B3593-CFC4-F9D4-35BC-B1A2C374F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5" y="1055271"/>
            <a:ext cx="6529345" cy="31034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6B3037-17A4-3520-B453-561E401C6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58751"/>
            <a:ext cx="5843426" cy="31034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53C409-9E4B-F6D9-3A5E-EE7D1ABE9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824" y="4158751"/>
            <a:ext cx="6306101" cy="26476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D3ECE5-C3D3-CC22-B312-0896BDC88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9145" y="1064525"/>
            <a:ext cx="6245383" cy="308497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843426" y="1109272"/>
            <a:ext cx="45719" cy="5765648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69E858-0961-BE7C-6603-E8B42713A23D}"/>
              </a:ext>
            </a:extLst>
          </p:cNvPr>
          <p:cNvSpPr/>
          <p:nvPr/>
        </p:nvSpPr>
        <p:spPr>
          <a:xfrm rot="16200000">
            <a:off x="6169048" y="-1964250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05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 rot="16200000">
            <a:off x="6069000" y="-5067730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51641"/>
            <a:ext cx="3130850" cy="1015663"/>
            <a:chOff x="0" y="-62796"/>
            <a:chExt cx="3130850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4" y="113884"/>
              <a:ext cx="21755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CRUD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G마켓 산스 TTF Medium" panose="02000000000000000000" pitchFamily="2" charset="-127"/>
                  <a:cs typeface="Arial" panose="020B0604020202020204" pitchFamily="34" charset="0"/>
                </a:rPr>
                <a:t>02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G마켓 산스 TTF Medium" panose="02000000000000000000" pitchFamily="2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96BCA53-6768-769F-5DA7-387F8C141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92352"/>
            <a:ext cx="5829725" cy="32197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CA4D64-C814-8926-E33C-8D367CE1B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" y="3773789"/>
            <a:ext cx="5829725" cy="32197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05F925-FB7F-594A-AC62-0E9EF0FED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725" y="1044675"/>
            <a:ext cx="6362275" cy="31536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92E773-A218-3A1F-8957-4099493A6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719" y="3785822"/>
            <a:ext cx="6362275" cy="32076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1DDF322-9671-DD1E-4674-F1B98B44449D}"/>
              </a:ext>
            </a:extLst>
          </p:cNvPr>
          <p:cNvSpPr/>
          <p:nvPr/>
        </p:nvSpPr>
        <p:spPr>
          <a:xfrm rot="16200000">
            <a:off x="6068995" y="-2332292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784006" y="1092352"/>
            <a:ext cx="45719" cy="5765648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990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51641"/>
            <a:ext cx="4169595" cy="1015663"/>
            <a:chOff x="0" y="-62796"/>
            <a:chExt cx="4169595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4" y="113884"/>
              <a:ext cx="32143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부가 기능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G마켓 산스 TTF Medium" panose="02000000000000000000" pitchFamily="2" charset="-127"/>
                  <a:cs typeface="Arial" panose="020B0604020202020204" pitchFamily="34" charset="0"/>
                </a:rPr>
                <a:t>02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G마켓 산스 TTF Medium" panose="02000000000000000000" pitchFamily="2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61FB55A-D313-EE21-D954-D895D185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71" y="1055271"/>
            <a:ext cx="5974139" cy="35091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C99D27-0D1E-A4CD-A8BB-DC76F8884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809" y="1067304"/>
            <a:ext cx="6219810" cy="335240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 rot="16200000">
            <a:off x="6018813" y="-5038202"/>
            <a:ext cx="109252" cy="12146878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EC8252-DD77-1D39-E2E4-E8BCE01CD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920" y="3830043"/>
            <a:ext cx="5926471" cy="33060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3ABA4E-C810-4965-047A-5D1245906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551" y="3884044"/>
            <a:ext cx="6232327" cy="29489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880749" y="1067304"/>
            <a:ext cx="45719" cy="5765648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E69DE4-1236-8B2C-8F3D-4095B3D37CF5}"/>
              </a:ext>
            </a:extLst>
          </p:cNvPr>
          <p:cNvSpPr/>
          <p:nvPr/>
        </p:nvSpPr>
        <p:spPr>
          <a:xfrm rot="16200000">
            <a:off x="6057081" y="-2250990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067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853825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51641"/>
            <a:ext cx="8754184" cy="1015663"/>
            <a:chOff x="0" y="-62796"/>
            <a:chExt cx="8754184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4" y="113884"/>
              <a:ext cx="779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en-US" altLang="ko-KR" sz="4800" dirty="0" err="1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userSign</a:t>
              </a:r>
              <a:r>
                <a:rPr lang="en-US" altLang="ko-KR" sz="48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          </a:t>
              </a:r>
              <a:r>
                <a:rPr lang="en-US" altLang="ko-KR" sz="4800" dirty="0" err="1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userAuth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G마켓 산스 TTF Medium" panose="02000000000000000000" pitchFamily="2" charset="-127"/>
                  <a:cs typeface="Arial" panose="020B0604020202020204" pitchFamily="34" charset="0"/>
                </a:rPr>
                <a:t>02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G마켓 산스 TTF Medium" panose="02000000000000000000" pitchFamily="2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8F9FD3C-3D85-8258-5C54-57E4B4F72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6793"/>
            <a:ext cx="5799825" cy="47872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8DAAF1-A1C7-8F34-0990-DD4AD9E8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825" y="1988089"/>
            <a:ext cx="6284175" cy="45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2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01005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51641"/>
            <a:ext cx="7683571" cy="1015663"/>
            <a:chOff x="0" y="-62796"/>
            <a:chExt cx="7683571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4" y="113884"/>
              <a:ext cx="67283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List                  Task 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G마켓 산스 TTF Medium" panose="02000000000000000000" pitchFamily="2" charset="-127"/>
                  <a:cs typeface="Arial" panose="020B0604020202020204" pitchFamily="34" charset="0"/>
                </a:rPr>
                <a:t>02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G마켓 산스 TTF Medium" panose="02000000000000000000" pitchFamily="2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BFF8B37-C7EC-D4A1-BB08-0AAB34F4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77396"/>
            <a:ext cx="5701004" cy="55806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C5B06B-0173-F225-E5E5-748D9C7E3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592" y="1277397"/>
            <a:ext cx="6404407" cy="558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48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이등변 삼각형 43"/>
          <p:cNvSpPr/>
          <p:nvPr/>
        </p:nvSpPr>
        <p:spPr>
          <a:xfrm>
            <a:off x="12323509" y="684201"/>
            <a:ext cx="1717227" cy="279559"/>
          </a:xfrm>
          <a:prstGeom prst="triangle">
            <a:avLst>
              <a:gd name="adj" fmla="val 100000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대괄호 73"/>
          <p:cNvSpPr/>
          <p:nvPr/>
        </p:nvSpPr>
        <p:spPr>
          <a:xfrm>
            <a:off x="2573397" y="1752517"/>
            <a:ext cx="161925" cy="3352968"/>
          </a:xfrm>
          <a:prstGeom prst="rightBracket">
            <a:avLst>
              <a:gd name="adj" fmla="val 43627"/>
            </a:avLst>
          </a:prstGeom>
          <a:ln w="19050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6345F77-DAB6-3980-373E-6B926CE69067}"/>
              </a:ext>
            </a:extLst>
          </p:cNvPr>
          <p:cNvGrpSpPr/>
          <p:nvPr/>
        </p:nvGrpSpPr>
        <p:grpSpPr>
          <a:xfrm>
            <a:off x="1474498" y="3018009"/>
            <a:ext cx="992983" cy="564272"/>
            <a:chOff x="3540919" y="4902200"/>
            <a:chExt cx="992983" cy="56427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759A23-7455-6650-A08F-B91909260247}"/>
                </a:ext>
              </a:extLst>
            </p:cNvPr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22398D6E-1CB3-C19A-BC71-10E9EDB5C98A}"/>
                </a:ext>
              </a:extLst>
            </p:cNvPr>
            <p:cNvCxnSpPr/>
            <p:nvPr/>
          </p:nvCxnSpPr>
          <p:spPr>
            <a:xfrm flipV="1">
              <a:off x="3540919" y="5303167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35F761-6B51-6854-FD9B-079E64B997FB}"/>
              </a:ext>
            </a:extLst>
          </p:cNvPr>
          <p:cNvSpPr txBox="1"/>
          <p:nvPr/>
        </p:nvSpPr>
        <p:spPr>
          <a:xfrm>
            <a:off x="2999961" y="2535863"/>
            <a:ext cx="1510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50D83-137F-E2DB-AE7B-86801B63D136}"/>
              </a:ext>
            </a:extLst>
          </p:cNvPr>
          <p:cNvSpPr txBox="1"/>
          <p:nvPr/>
        </p:nvSpPr>
        <p:spPr>
          <a:xfrm>
            <a:off x="3253854" y="3294069"/>
            <a:ext cx="2263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역할분담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프론트엔드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3103899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51641"/>
            <a:ext cx="12191998" cy="1015663"/>
            <a:chOff x="0" y="-62796"/>
            <a:chExt cx="12191998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3" y="113884"/>
              <a:ext cx="11236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2182F8F-12B5-4F5F-F364-9889199F1DE4}"/>
              </a:ext>
            </a:extLst>
          </p:cNvPr>
          <p:cNvSpPr txBox="1"/>
          <p:nvPr/>
        </p:nvSpPr>
        <p:spPr>
          <a:xfrm>
            <a:off x="2876671" y="2217765"/>
            <a:ext cx="6438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 </a:t>
            </a:r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 규칙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09BAE0-9273-A4BD-D835-ADF20190AF4B}"/>
              </a:ext>
            </a:extLst>
          </p:cNvPr>
          <p:cNvSpPr txBox="1"/>
          <p:nvPr/>
        </p:nvSpPr>
        <p:spPr>
          <a:xfrm>
            <a:off x="2765633" y="3676951"/>
            <a:ext cx="6438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C710AD-0A62-FEC4-B2F0-23EDF7A7A48E}"/>
              </a:ext>
            </a:extLst>
          </p:cNvPr>
          <p:cNvSpPr txBox="1"/>
          <p:nvPr/>
        </p:nvSpPr>
        <p:spPr>
          <a:xfrm>
            <a:off x="2876671" y="5150290"/>
            <a:ext cx="6438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 구현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441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0" y="-4875340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" y="207732"/>
            <a:ext cx="12191998" cy="1015663"/>
            <a:chOff x="0" y="-62796"/>
            <a:chExt cx="12191998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3" y="113884"/>
              <a:ext cx="11236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 </a:t>
              </a:r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역할분담 </a:t>
              </a:r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구현 규칙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3AE8044-D477-F92D-11A3-2B6759AD3195}"/>
              </a:ext>
            </a:extLst>
          </p:cNvPr>
          <p:cNvGraphicFramePr>
            <a:graphicFrameLocks noGrp="1"/>
          </p:cNvGraphicFramePr>
          <p:nvPr/>
        </p:nvGraphicFramePr>
        <p:xfrm>
          <a:off x="7335296" y="4226045"/>
          <a:ext cx="4136329" cy="2027418"/>
        </p:xfrm>
        <a:graphic>
          <a:graphicData uri="http://schemas.openxmlformats.org/drawingml/2006/table">
            <a:tbl>
              <a:tblPr/>
              <a:tblGrid>
                <a:gridCol w="770964">
                  <a:extLst>
                    <a:ext uri="{9D8B030D-6E8A-4147-A177-3AD203B41FA5}">
                      <a16:colId xmlns:a16="http://schemas.microsoft.com/office/drawing/2014/main" val="1745892768"/>
                    </a:ext>
                  </a:extLst>
                </a:gridCol>
                <a:gridCol w="3365365">
                  <a:extLst>
                    <a:ext uri="{9D8B030D-6E8A-4147-A177-3AD203B41FA5}">
                      <a16:colId xmlns:a16="http://schemas.microsoft.com/office/drawing/2014/main" val="1991938742"/>
                    </a:ext>
                  </a:extLst>
                </a:gridCol>
              </a:tblGrid>
              <a:tr h="260210">
                <a:tc>
                  <a:txBody>
                    <a:bodyPr/>
                    <a:lstStyle/>
                    <a:p>
                      <a:endParaRPr lang="en" sz="1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" sz="1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44688"/>
                  </a:ext>
                </a:extLst>
              </a:tr>
              <a:tr h="260210">
                <a:tc>
                  <a:txBody>
                    <a:bodyPr/>
                    <a:lstStyle/>
                    <a:p>
                      <a:r>
                        <a:rPr lang="en" sz="1000" dirty="0"/>
                        <a:t>feat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새로운 기능 추가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208816"/>
                  </a:ext>
                </a:extLst>
              </a:tr>
              <a:tr h="260210">
                <a:tc>
                  <a:txBody>
                    <a:bodyPr/>
                    <a:lstStyle/>
                    <a:p>
                      <a:r>
                        <a:rPr lang="en" sz="1000"/>
                        <a:t>fix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버그 수정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024578"/>
                  </a:ext>
                </a:extLst>
              </a:tr>
              <a:tr h="260210">
                <a:tc>
                  <a:txBody>
                    <a:bodyPr/>
                    <a:lstStyle/>
                    <a:p>
                      <a:r>
                        <a:rPr lang="en" sz="1000" dirty="0"/>
                        <a:t>refactor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코드 </a:t>
                      </a:r>
                      <a:r>
                        <a:rPr lang="ko-KR" altLang="en-US" sz="1000" dirty="0" err="1"/>
                        <a:t>리팩토링</a:t>
                      </a:r>
                      <a:endParaRPr lang="ko-KR" altLang="en-US" sz="1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780373"/>
                  </a:ext>
                </a:extLst>
              </a:tr>
              <a:tr h="287371">
                <a:tc>
                  <a:txBody>
                    <a:bodyPr/>
                    <a:lstStyle/>
                    <a:p>
                      <a:r>
                        <a:rPr lang="en" sz="1000" dirty="0"/>
                        <a:t>docs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문서 수정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795786"/>
                  </a:ext>
                </a:extLst>
              </a:tr>
              <a:tr h="233630">
                <a:tc>
                  <a:txBody>
                    <a:bodyPr/>
                    <a:lstStyle/>
                    <a:p>
                      <a:r>
                        <a:rPr lang="en" sz="1000" dirty="0"/>
                        <a:t>style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코드 </a:t>
                      </a:r>
                      <a:r>
                        <a:rPr lang="ko-KR" altLang="en-US" sz="1000" dirty="0" err="1"/>
                        <a:t>포맷팅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:</a:t>
                      </a:r>
                      <a:r>
                        <a:rPr lang="ko-KR" altLang="en-US" sz="1000" dirty="0"/>
                        <a:t> 코드 변경이 없는 경우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7091557"/>
                  </a:ext>
                </a:extLst>
              </a:tr>
              <a:tr h="455367">
                <a:tc>
                  <a:txBody>
                    <a:bodyPr/>
                    <a:lstStyle/>
                    <a:p>
                      <a:r>
                        <a:rPr lang="en" sz="1000" dirty="0"/>
                        <a:t>test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테스트 코드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리팩토링</a:t>
                      </a:r>
                      <a:r>
                        <a:rPr lang="ko-KR" altLang="en-US" sz="1000" dirty="0"/>
                        <a:t> 테스트 코드 추가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476323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718C56AC-94BE-0714-F099-B54ED50D8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4860" y="1957209"/>
            <a:ext cx="4136329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ore-KR" altLang="ko-Kore-KR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네이밍룰</a:t>
            </a:r>
            <a:endParaRPr kumimoji="0" lang="en-US" altLang="ko-Kore-KR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KR" altLang="ko-Kore-KR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ore-KR" altLang="ko-Kore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클래스명 : PascalCase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ore-KR" altLang="ko-Kore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함수명 : CamelCase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ore-KR" altLang="ko-Kore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변수명 : CamelCase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ore-KR" altLang="ko-Kore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상수명 : UpperCase + SnakeCase</a:t>
            </a:r>
            <a:endParaRPr kumimoji="0" lang="en-US" altLang="ko-Kore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ore-KR" altLang="ko-Kore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KR" altLang="ko-Kore-KR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ore-KR" altLang="ko-Kore-KR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📑 커밋 컨벤션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ore-KR" altLang="ko-Kore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Commit Message : [Type][Subject]</a:t>
            </a:r>
            <a:endParaRPr kumimoji="0" lang="en-US" altLang="ko-Kore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KR" altLang="ko-Kore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ore-KR" altLang="ko-Kore-KR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📌 Type</a:t>
            </a:r>
            <a:endParaRPr kumimoji="0" lang="ko-Kore-KR" altLang="ko-Kore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58A5C-350B-CF31-8567-2E4BB8D53731}"/>
              </a:ext>
            </a:extLst>
          </p:cNvPr>
          <p:cNvSpPr txBox="1"/>
          <p:nvPr/>
        </p:nvSpPr>
        <p:spPr>
          <a:xfrm>
            <a:off x="7128700" y="1441021"/>
            <a:ext cx="245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구현 규칙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B469E0-1642-9E34-1CE8-FFDC64E9D241}"/>
              </a:ext>
            </a:extLst>
          </p:cNvPr>
          <p:cNvSpPr txBox="1"/>
          <p:nvPr/>
        </p:nvSpPr>
        <p:spPr>
          <a:xfrm>
            <a:off x="1611549" y="1441021"/>
            <a:ext cx="245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역할 분담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7D771B20-7BEC-77E3-06DB-37AE825A7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357664"/>
              </p:ext>
            </p:extLst>
          </p:nvPr>
        </p:nvGraphicFramePr>
        <p:xfrm>
          <a:off x="1263537" y="1965153"/>
          <a:ext cx="4902480" cy="3169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51240">
                  <a:extLst>
                    <a:ext uri="{9D8B030D-6E8A-4147-A177-3AD203B41FA5}">
                      <a16:colId xmlns:a16="http://schemas.microsoft.com/office/drawing/2014/main" val="1744124754"/>
                    </a:ext>
                  </a:extLst>
                </a:gridCol>
                <a:gridCol w="2451240">
                  <a:extLst>
                    <a:ext uri="{9D8B030D-6E8A-4147-A177-3AD203B41FA5}">
                      <a16:colId xmlns:a16="http://schemas.microsoft.com/office/drawing/2014/main" val="1994028325"/>
                    </a:ext>
                  </a:extLst>
                </a:gridCol>
              </a:tblGrid>
              <a:tr h="395280">
                <a:tc>
                  <a:txBody>
                    <a:bodyPr/>
                    <a:lstStyle/>
                    <a:p>
                      <a:endParaRPr lang="en-US" altLang="ko-Kore-KR" b="0" dirty="0"/>
                    </a:p>
                    <a:p>
                      <a:r>
                        <a:rPr lang="ko-Kore-KR" altLang="en-US" b="0" dirty="0"/>
                        <a:t>양원준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ore-KR" sz="1000" b="0" dirty="0"/>
                    </a:p>
                    <a:p>
                      <a:r>
                        <a:rPr lang="en-US" altLang="ko-Kore-KR" sz="1000" b="0" dirty="0"/>
                        <a:t>-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ko-Kore-KR" altLang="en-US" sz="1000" b="0" dirty="0"/>
                        <a:t>개발</a:t>
                      </a:r>
                      <a:r>
                        <a:rPr lang="ko-KR" altLang="en-US" sz="1000" b="0" dirty="0"/>
                        <a:t> 환경 구축 및 설정</a:t>
                      </a:r>
                      <a:endParaRPr lang="en-US" altLang="ko-KR" sz="1000" b="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000" b="0" dirty="0"/>
                        <a:t>-</a:t>
                      </a:r>
                      <a:r>
                        <a:rPr lang="ko-KR" altLang="en-US" sz="1000" b="0" dirty="0"/>
                        <a:t> 회원 관련 코드 작성</a:t>
                      </a:r>
                      <a:endParaRPr lang="en-US" altLang="ko-KR" sz="1000" b="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000" b="0" dirty="0"/>
                        <a:t>-</a:t>
                      </a:r>
                      <a:r>
                        <a:rPr lang="ko-KR" altLang="en-US" sz="1000" b="0" dirty="0"/>
                        <a:t> 예외 처리</a:t>
                      </a:r>
                      <a:endParaRPr lang="en-US" altLang="ko-KR" sz="1000" b="0" dirty="0"/>
                    </a:p>
                    <a:p>
                      <a:r>
                        <a:rPr lang="en-US" altLang="ko-Kore-KR" sz="1000" b="0" dirty="0"/>
                        <a:t>-</a:t>
                      </a:r>
                      <a:r>
                        <a:rPr lang="ko-KR" altLang="en-US" sz="1000" b="0" dirty="0"/>
                        <a:t> 서버 관련 인프라 구축</a:t>
                      </a:r>
                      <a:endParaRPr lang="ko-Kore-KR" altLang="en-US" sz="1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461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altLang="ko-Kore-KR" dirty="0"/>
                    </a:p>
                    <a:p>
                      <a:r>
                        <a:rPr lang="ko-Kore-KR" altLang="en-US" dirty="0"/>
                        <a:t>김형준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ore-KR" sz="1000" dirty="0"/>
                    </a:p>
                    <a:p>
                      <a:r>
                        <a:rPr lang="en-US" altLang="ko-Kore-KR" sz="1000" dirty="0"/>
                        <a:t>-</a:t>
                      </a:r>
                      <a:r>
                        <a:rPr lang="ko-KR" altLang="en-US" sz="1000" dirty="0"/>
                        <a:t> 시퀀스 다이어그램 작성</a:t>
                      </a:r>
                      <a:endParaRPr lang="en-US" altLang="ko-KR" sz="10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 클래스 다이어그램 작성</a:t>
                      </a:r>
                      <a:endParaRPr lang="en-US" altLang="ko-KR" sz="10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ToDo</a:t>
                      </a:r>
                      <a:r>
                        <a:rPr lang="ko-KR" altLang="en-US" sz="1000" dirty="0"/>
                        <a:t> 관련 코드 작성</a:t>
                      </a:r>
                      <a:endParaRPr lang="ko-Kore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9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altLang="ko-Kore-KR" dirty="0"/>
                    </a:p>
                    <a:p>
                      <a:r>
                        <a:rPr lang="ko-Kore-KR" altLang="en-US" dirty="0"/>
                        <a:t>이승주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ore-KR" sz="1000" dirty="0"/>
                    </a:p>
                    <a:p>
                      <a:r>
                        <a:rPr lang="en-US" altLang="ko-Kore-KR" sz="1000" dirty="0"/>
                        <a:t>-</a:t>
                      </a:r>
                      <a:r>
                        <a:rPr lang="ko-KR" altLang="en-US" sz="1000" dirty="0"/>
                        <a:t> 시퀀스 다이어그램 작성</a:t>
                      </a:r>
                      <a:endParaRPr lang="en-US" altLang="ko-KR" sz="10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 클래스 다이어그램 작성</a:t>
                      </a:r>
                      <a:endParaRPr lang="en-US" altLang="ko-KR" sz="10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ore-KR" sz="1000" dirty="0"/>
                        <a:t>Task</a:t>
                      </a:r>
                      <a:r>
                        <a:rPr lang="ko-KR" altLang="en-US" sz="1000" dirty="0"/>
                        <a:t> 관련 코드 작성</a:t>
                      </a:r>
                      <a:endParaRPr lang="ko-Kore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640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altLang="ko-Kore-KR" dirty="0"/>
                    </a:p>
                    <a:p>
                      <a:r>
                        <a:rPr lang="ko-Kore-KR" altLang="en-US" dirty="0"/>
                        <a:t>이윤석</a:t>
                      </a:r>
                      <a:endParaRPr lang="en-US" altLang="ko-Kore-KR" dirty="0"/>
                    </a:p>
                    <a:p>
                      <a:endParaRPr lang="ko-Kore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ko-Kore-KR" sz="10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1000" dirty="0"/>
                        <a:t>프로그램 </a:t>
                      </a:r>
                      <a:r>
                        <a:rPr lang="en-US" altLang="ko-KR" sz="1000" dirty="0"/>
                        <a:t>UI/</a:t>
                      </a:r>
                      <a:r>
                        <a:rPr lang="en-US" altLang="ko-KR" sz="1000" dirty="0" err="1"/>
                        <a:t>UX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디자인</a:t>
                      </a:r>
                      <a:endParaRPr lang="en-US" altLang="ko-KR" sz="10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1000" dirty="0"/>
                        <a:t>서버 및 로컬 데이터 처리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</a:t>
                      </a:r>
                      <a:endParaRPr lang="en-US" altLang="ko-KR" sz="10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1000" dirty="0"/>
                        <a:t>프로그램 내 개발에서의 최적화</a:t>
                      </a:r>
                      <a:endParaRPr lang="en-US" altLang="ko-KR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237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2152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51641"/>
            <a:ext cx="12191998" cy="1015663"/>
            <a:chOff x="0" y="-62796"/>
            <a:chExt cx="12191998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3" y="113884"/>
              <a:ext cx="11236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 </a:t>
              </a:r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</a:t>
              </a:r>
              <a:r>
                <a:rPr lang="ko-KR" altLang="en-US" sz="4800" dirty="0" err="1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백엔드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구현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8AC2193-2691-DFC1-4C53-8AF48B393669}"/>
              </a:ext>
            </a:extLst>
          </p:cNvPr>
          <p:cNvSpPr txBox="1"/>
          <p:nvPr/>
        </p:nvSpPr>
        <p:spPr>
          <a:xfrm>
            <a:off x="1113514" y="1937744"/>
            <a:ext cx="592099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sz="1300" dirty="0"/>
              <a:t> </a:t>
            </a:r>
            <a:r>
              <a:rPr lang="en" altLang="ko-Kore-KR" sz="1300" dirty="0"/>
              <a:t>main → develop </a:t>
            </a:r>
            <a:r>
              <a:rPr lang="ko-KR" altLang="en-US" sz="1300" dirty="0" err="1"/>
              <a:t>브랜치</a:t>
            </a:r>
            <a:r>
              <a:rPr lang="ko-KR" altLang="en-US" sz="1300" dirty="0"/>
              <a:t> 분기</a:t>
            </a:r>
            <a:endParaRPr lang="en-US" altLang="ko-KR" sz="1300" dirty="0"/>
          </a:p>
          <a:p>
            <a:pPr>
              <a:buFont typeface="+mj-lt"/>
              <a:buAutoNum type="arabicPeriod"/>
            </a:pPr>
            <a:endParaRPr lang="ko-KR" altLang="en-US" sz="1300" dirty="0"/>
          </a:p>
          <a:p>
            <a:pPr>
              <a:buFont typeface="+mj-lt"/>
              <a:buAutoNum type="arabicPeriod"/>
            </a:pPr>
            <a:r>
              <a:rPr lang="ko-KR" altLang="en-US" sz="1300" dirty="0"/>
              <a:t> </a:t>
            </a:r>
            <a:r>
              <a:rPr lang="en" altLang="ko-Kore-KR" sz="1300" dirty="0"/>
              <a:t>develop → {</a:t>
            </a:r>
            <a:r>
              <a:rPr lang="ko-KR" altLang="en-US" sz="1300" dirty="0"/>
              <a:t>타입</a:t>
            </a:r>
            <a:r>
              <a:rPr lang="en-US" altLang="ko-KR" sz="1300" dirty="0"/>
              <a:t>}/{</a:t>
            </a:r>
            <a:r>
              <a:rPr lang="ko-KR" altLang="en-US" sz="1300" dirty="0"/>
              <a:t>기능이름</a:t>
            </a:r>
            <a:r>
              <a:rPr lang="en-US" altLang="ko-KR" sz="1300" dirty="0"/>
              <a:t>}+(</a:t>
            </a:r>
            <a:r>
              <a:rPr lang="ko-KR" altLang="en-US" sz="1300" dirty="0"/>
              <a:t>필요시</a:t>
            </a:r>
            <a:r>
              <a:rPr lang="en-US" altLang="ko-KR" sz="1300" dirty="0"/>
              <a:t>)/{</a:t>
            </a:r>
            <a:r>
              <a:rPr lang="ko-KR" altLang="en-US" sz="1300" dirty="0"/>
              <a:t>작업자이름</a:t>
            </a:r>
            <a:r>
              <a:rPr lang="en-US" altLang="ko-KR" sz="1300" dirty="0"/>
              <a:t>} </a:t>
            </a:r>
            <a:r>
              <a:rPr lang="ko-KR" altLang="en-US" sz="1300" dirty="0" err="1"/>
              <a:t>브랜치</a:t>
            </a:r>
            <a:r>
              <a:rPr lang="ko-KR" altLang="en-US" sz="1300" dirty="0"/>
              <a:t> 분기하여 작업 </a:t>
            </a:r>
            <a:endParaRPr lang="en-US" altLang="ko-KR" sz="1300" dirty="0"/>
          </a:p>
          <a:p>
            <a:r>
              <a:rPr lang="ko-KR" altLang="en-US" sz="1300" dirty="0"/>
              <a:t>기본적으로 모든 작업은 </a:t>
            </a:r>
            <a:r>
              <a:rPr lang="en" altLang="ko-Kore-KR" sz="1300" dirty="0"/>
              <a:t>develop </a:t>
            </a:r>
            <a:r>
              <a:rPr lang="ko-KR" altLang="en-US" sz="1300" dirty="0" err="1"/>
              <a:t>브랜치에서</a:t>
            </a:r>
            <a:r>
              <a:rPr lang="ko-KR" altLang="en-US" sz="1300" dirty="0"/>
              <a:t> 이루어지며</a:t>
            </a:r>
            <a:r>
              <a:rPr lang="en-US" altLang="ko-KR" sz="1300" dirty="0"/>
              <a:t>, </a:t>
            </a:r>
            <a:r>
              <a:rPr lang="ko-KR" altLang="en-US" sz="1300" dirty="0"/>
              <a:t>배포 시에 </a:t>
            </a:r>
            <a:r>
              <a:rPr lang="en" altLang="ko-Kore-KR" sz="1300" dirty="0"/>
              <a:t>main </a:t>
            </a:r>
            <a:r>
              <a:rPr lang="ko-KR" altLang="en-US" sz="1300" dirty="0"/>
              <a:t>에 </a:t>
            </a:r>
            <a:r>
              <a:rPr lang="en" altLang="ko-Kore-KR" sz="1300" dirty="0"/>
              <a:t>merge</a:t>
            </a:r>
          </a:p>
          <a:p>
            <a:endParaRPr lang="en-US" altLang="ko-KR" sz="1300" dirty="0"/>
          </a:p>
          <a:p>
            <a:pPr>
              <a:buFont typeface="+mj-lt"/>
              <a:buAutoNum type="arabicPeriod" startAt="3"/>
            </a:pPr>
            <a:r>
              <a:rPr lang="ko-KR" altLang="en-US" sz="1300" dirty="0"/>
              <a:t>구현할 부분 </a:t>
            </a:r>
            <a:r>
              <a:rPr lang="en" altLang="ko-Kore-KR" sz="1300" dirty="0"/>
              <a:t>Issue </a:t>
            </a:r>
            <a:r>
              <a:rPr lang="ko-KR" altLang="en-US" sz="1300" dirty="0"/>
              <a:t>등록 및 공유 </a:t>
            </a:r>
            <a:endParaRPr lang="en-US" altLang="ko-KR" sz="1300" dirty="0"/>
          </a:p>
          <a:p>
            <a:r>
              <a:rPr lang="ko-KR" altLang="en-US" sz="1300" dirty="0"/>
              <a:t>  </a:t>
            </a:r>
            <a:r>
              <a:rPr lang="en" altLang="ko-Kore-KR" sz="1300" dirty="0"/>
              <a:t>Issue </a:t>
            </a:r>
            <a:r>
              <a:rPr lang="ko-KR" altLang="en-US" sz="1300" dirty="0"/>
              <a:t>양식 </a:t>
            </a:r>
            <a:r>
              <a:rPr lang="en-US" altLang="ko-KR" sz="1300" dirty="0"/>
              <a:t>: 1. </a:t>
            </a:r>
            <a:r>
              <a:rPr lang="en" altLang="ko-Kore-KR" sz="1300" dirty="0"/>
              <a:t>Description, 2. </a:t>
            </a:r>
            <a:r>
              <a:rPr lang="en" altLang="ko-Kore-KR" sz="1300" dirty="0" err="1"/>
              <a:t>Todo</a:t>
            </a:r>
            <a:r>
              <a:rPr lang="en" altLang="ko-Kore-KR" sz="1300" dirty="0"/>
              <a:t>, 3. </a:t>
            </a:r>
            <a:r>
              <a:rPr lang="en" altLang="ko-Kore-KR" sz="1300" dirty="0" err="1"/>
              <a:t>Etc</a:t>
            </a:r>
            <a:endParaRPr lang="en" altLang="ko-Kore-KR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848A24-22A9-398B-FB90-330541C40F1E}"/>
              </a:ext>
            </a:extLst>
          </p:cNvPr>
          <p:cNvSpPr txBox="1"/>
          <p:nvPr/>
        </p:nvSpPr>
        <p:spPr>
          <a:xfrm>
            <a:off x="1182207" y="1424957"/>
            <a:ext cx="254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규칙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C05F6AD4-3F7F-ACCE-A360-31F64E4E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14" y="3630515"/>
            <a:ext cx="3788008" cy="21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8C0D22-417F-ACB6-1C60-560B485436C9}"/>
              </a:ext>
            </a:extLst>
          </p:cNvPr>
          <p:cNvSpPr txBox="1"/>
          <p:nvPr/>
        </p:nvSpPr>
        <p:spPr>
          <a:xfrm>
            <a:off x="7224765" y="1873799"/>
            <a:ext cx="497518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/>
              <a:t>4.</a:t>
            </a:r>
            <a:r>
              <a:rPr lang="en" altLang="ko-Kore-KR" sz="1300" dirty="0"/>
              <a:t>commit → push → Pull Request </a:t>
            </a:r>
            <a:r>
              <a:rPr lang="ko-KR" altLang="en-US" sz="1300" dirty="0"/>
              <a:t>작성 </a:t>
            </a:r>
            <a:r>
              <a:rPr lang="en-US" altLang="ko-KR" sz="1300" dirty="0"/>
              <a:t>(</a:t>
            </a:r>
            <a:r>
              <a:rPr lang="ko-KR" altLang="en-US" sz="1300" dirty="0"/>
              <a:t>관련 </a:t>
            </a:r>
            <a:r>
              <a:rPr lang="en" altLang="ko-Kore-KR" sz="1300" dirty="0"/>
              <a:t>Issue </a:t>
            </a:r>
            <a:r>
              <a:rPr lang="ko-KR" altLang="en-US" sz="1300" dirty="0"/>
              <a:t>연결</a:t>
            </a:r>
            <a:r>
              <a:rPr lang="en-US" altLang="ko-KR" sz="1300" dirty="0"/>
              <a:t>)</a:t>
            </a:r>
          </a:p>
          <a:p>
            <a:endParaRPr lang="en-US" altLang="ko-KR" sz="1300" dirty="0"/>
          </a:p>
          <a:p>
            <a:r>
              <a:rPr lang="en-US" altLang="ko-KR" sz="1300" dirty="0"/>
              <a:t>5.</a:t>
            </a:r>
            <a:r>
              <a:rPr lang="en" altLang="ko-Kore-KR" sz="1300" dirty="0"/>
              <a:t>PR </a:t>
            </a:r>
            <a:r>
              <a:rPr lang="ko-KR" altLang="en-US" sz="1300" dirty="0"/>
              <a:t>작성자가 </a:t>
            </a:r>
            <a:r>
              <a:rPr lang="en" altLang="ko-Kore-KR" sz="1300" dirty="0"/>
              <a:t>code review </a:t>
            </a:r>
            <a:r>
              <a:rPr lang="ko-KR" altLang="en-US" sz="1300" dirty="0"/>
              <a:t>요청</a:t>
            </a:r>
          </a:p>
          <a:p>
            <a:endParaRPr lang="en" altLang="ko-Kore-KR" sz="1300" dirty="0"/>
          </a:p>
          <a:p>
            <a:r>
              <a:rPr lang="en-US" altLang="ko-KR" sz="1300" dirty="0"/>
              <a:t>6.</a:t>
            </a:r>
            <a:r>
              <a:rPr lang="en" altLang="ko-Kore-KR" sz="1300" dirty="0"/>
              <a:t>Review </a:t>
            </a:r>
            <a:r>
              <a:rPr lang="ko-KR" altLang="en-US" sz="1300" dirty="0"/>
              <a:t>가 끝나면 </a:t>
            </a:r>
            <a:r>
              <a:rPr lang="en" altLang="ko-Kore-KR" sz="1300" dirty="0"/>
              <a:t>reviewer </a:t>
            </a:r>
            <a:r>
              <a:rPr lang="ko-KR" altLang="en-US" sz="1300" dirty="0"/>
              <a:t>가 </a:t>
            </a:r>
            <a:r>
              <a:rPr lang="en" altLang="ko-Kore-KR" sz="1300" dirty="0"/>
              <a:t>develop </a:t>
            </a:r>
            <a:r>
              <a:rPr lang="ko-KR" altLang="en-US" sz="1300" dirty="0" err="1"/>
              <a:t>브랜치에</a:t>
            </a:r>
            <a:r>
              <a:rPr lang="ko-KR" altLang="en-US" sz="1300" dirty="0"/>
              <a:t> </a:t>
            </a:r>
            <a:r>
              <a:rPr lang="en" altLang="ko-Kore-KR" sz="1300" dirty="0"/>
              <a:t>merge</a:t>
            </a:r>
          </a:p>
          <a:p>
            <a:endParaRPr lang="en-US" altLang="ko-KR" sz="1300" dirty="0"/>
          </a:p>
          <a:p>
            <a:r>
              <a:rPr lang="en-US" altLang="ko-KR" sz="1300" dirty="0"/>
              <a:t>7.</a:t>
            </a:r>
            <a:r>
              <a:rPr lang="en" altLang="ko-Kore-KR" sz="1300" dirty="0"/>
              <a:t>merge </a:t>
            </a:r>
            <a:r>
              <a:rPr lang="ko-KR" altLang="en-US" sz="1300" dirty="0"/>
              <a:t>된 작업이 있을 경우 </a:t>
            </a:r>
            <a:r>
              <a:rPr lang="en" altLang="ko-Kore-KR" sz="1300" dirty="0"/>
              <a:t>pull</a:t>
            </a:r>
            <a:endParaRPr lang="en-US" altLang="ko-Kore-KR" sz="1300" dirty="0"/>
          </a:p>
          <a:p>
            <a:endParaRPr lang="en" altLang="ko-Kore-KR" sz="1300" dirty="0"/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8FB6EFB8-9C2C-7F3D-BC11-B5B970B50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65" y="3403271"/>
            <a:ext cx="2669103" cy="32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208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/>
          <p:cNvGrpSpPr/>
          <p:nvPr/>
        </p:nvGrpSpPr>
        <p:grpSpPr>
          <a:xfrm>
            <a:off x="1092870" y="2978035"/>
            <a:ext cx="1373966" cy="901930"/>
            <a:chOff x="1213659" y="3997574"/>
            <a:chExt cx="1373966" cy="901930"/>
          </a:xfrm>
        </p:grpSpPr>
        <p:sp>
          <p:nvSpPr>
            <p:cNvPr id="3" name="직사각형 2"/>
            <p:cNvSpPr/>
            <p:nvPr/>
          </p:nvSpPr>
          <p:spPr>
            <a:xfrm>
              <a:off x="1213659" y="3997574"/>
              <a:ext cx="133004" cy="901930"/>
            </a:xfrm>
            <a:prstGeom prst="rect">
              <a:avLst/>
            </a:prstGeom>
            <a:solidFill>
              <a:srgbClr val="32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412925" y="4268380"/>
              <a:ext cx="799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목차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46663" y="4437839"/>
              <a:ext cx="1240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4" name="오른쪽 대괄호 73"/>
          <p:cNvSpPr/>
          <p:nvPr/>
        </p:nvSpPr>
        <p:spPr>
          <a:xfrm>
            <a:off x="2573397" y="1752517"/>
            <a:ext cx="161925" cy="3352968"/>
          </a:xfrm>
          <a:prstGeom prst="rightBracket">
            <a:avLst>
              <a:gd name="adj" fmla="val 43627"/>
            </a:avLst>
          </a:prstGeom>
          <a:ln w="19050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800D8D0-A30B-49A8-86E1-BC0F80F564FB}"/>
              </a:ext>
            </a:extLst>
          </p:cNvPr>
          <p:cNvGrpSpPr/>
          <p:nvPr/>
        </p:nvGrpSpPr>
        <p:grpSpPr>
          <a:xfrm>
            <a:off x="4436970" y="1752516"/>
            <a:ext cx="897731" cy="570621"/>
            <a:chOff x="3540919" y="2781745"/>
            <a:chExt cx="897731" cy="57062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105E09A-F666-45A6-8F32-EA948FF1EADD}"/>
                </a:ext>
              </a:extLst>
            </p:cNvPr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7A9C8874-96F4-4D5C-98CE-9714BAC3F92F}"/>
                </a:ext>
              </a:extLst>
            </p:cNvPr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B0F76B-84C9-4010-A8EB-E235F1E704E5}"/>
              </a:ext>
            </a:extLst>
          </p:cNvPr>
          <p:cNvGrpSpPr/>
          <p:nvPr/>
        </p:nvGrpSpPr>
        <p:grpSpPr>
          <a:xfrm>
            <a:off x="4436970" y="3872971"/>
            <a:ext cx="992983" cy="564272"/>
            <a:chOff x="3540919" y="4902200"/>
            <a:chExt cx="992983" cy="56427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3D0A1C9-10F4-4464-8241-A3AE4A547DE6}"/>
                </a:ext>
              </a:extLst>
            </p:cNvPr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19701405-912F-4CBA-A0B5-C6FB017BA79D}"/>
                </a:ext>
              </a:extLst>
            </p:cNvPr>
            <p:cNvCxnSpPr/>
            <p:nvPr/>
          </p:nvCxnSpPr>
          <p:spPr>
            <a:xfrm flipV="1">
              <a:off x="3540919" y="5303167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46A717C-7966-491C-8EDF-6DFA8C973277}"/>
              </a:ext>
            </a:extLst>
          </p:cNvPr>
          <p:cNvGrpSpPr/>
          <p:nvPr/>
        </p:nvGrpSpPr>
        <p:grpSpPr>
          <a:xfrm>
            <a:off x="8579633" y="1752516"/>
            <a:ext cx="968747" cy="565341"/>
            <a:chOff x="7683582" y="2781745"/>
            <a:chExt cx="968747" cy="56534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1DF937-320F-46C3-AAD4-966CFBC4C97D}"/>
                </a:ext>
              </a:extLst>
            </p:cNvPr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A07AAB54-FD90-4A31-812F-0CD9E5030FC6}"/>
                </a:ext>
              </a:extLst>
            </p:cNvPr>
            <p:cNvCxnSpPr/>
            <p:nvPr/>
          </p:nvCxnSpPr>
          <p:spPr>
            <a:xfrm flipV="1">
              <a:off x="7683582" y="3199447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99D1334-8E14-4642-90FF-21CFA2D32A4D}"/>
              </a:ext>
            </a:extLst>
          </p:cNvPr>
          <p:cNvSpPr txBox="1"/>
          <p:nvPr/>
        </p:nvSpPr>
        <p:spPr>
          <a:xfrm>
            <a:off x="4436970" y="2323137"/>
            <a:ext cx="1823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F63CCF-FF67-424A-AA5A-77BC9A824C1C}"/>
              </a:ext>
            </a:extLst>
          </p:cNvPr>
          <p:cNvSpPr txBox="1"/>
          <p:nvPr/>
        </p:nvSpPr>
        <p:spPr>
          <a:xfrm>
            <a:off x="4436969" y="2648677"/>
            <a:ext cx="2385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고객기능 요구사항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246164-9AC7-4C2A-8975-7475A375F246}"/>
              </a:ext>
            </a:extLst>
          </p:cNvPr>
          <p:cNvSpPr txBox="1"/>
          <p:nvPr/>
        </p:nvSpPr>
        <p:spPr>
          <a:xfrm>
            <a:off x="4331346" y="4414767"/>
            <a:ext cx="151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AF5C14-FB8E-45EC-9177-BD73E10E855C}"/>
              </a:ext>
            </a:extLst>
          </p:cNvPr>
          <p:cNvSpPr txBox="1"/>
          <p:nvPr/>
        </p:nvSpPr>
        <p:spPr>
          <a:xfrm>
            <a:off x="4379538" y="4760206"/>
            <a:ext cx="2263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역할분담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프론트엔드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EC2564-5CBB-4C5D-878A-5BBD3E554E86}"/>
              </a:ext>
            </a:extLst>
          </p:cNvPr>
          <p:cNvSpPr txBox="1"/>
          <p:nvPr/>
        </p:nvSpPr>
        <p:spPr>
          <a:xfrm>
            <a:off x="8311534" y="2343507"/>
            <a:ext cx="173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내용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D8CA3D-6279-4922-B6B1-D77BBDF56252}"/>
              </a:ext>
            </a:extLst>
          </p:cNvPr>
          <p:cNvSpPr txBox="1"/>
          <p:nvPr/>
        </p:nvSpPr>
        <p:spPr>
          <a:xfrm>
            <a:off x="8615347" y="2738490"/>
            <a:ext cx="2385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-class diagram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-sequence diagram</a:t>
            </a:r>
          </a:p>
          <a:p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D1036AD-F069-41D5-AB0A-CC9B482570D9}"/>
              </a:ext>
            </a:extLst>
          </p:cNvPr>
          <p:cNvGrpSpPr/>
          <p:nvPr/>
        </p:nvGrpSpPr>
        <p:grpSpPr>
          <a:xfrm>
            <a:off x="8615347" y="3870275"/>
            <a:ext cx="2478751" cy="1474706"/>
            <a:chOff x="8615347" y="3870275"/>
            <a:chExt cx="2478751" cy="147470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5423EF1-188E-447C-B6F7-F5C81534C284}"/>
                </a:ext>
              </a:extLst>
            </p:cNvPr>
            <p:cNvGrpSpPr/>
            <p:nvPr/>
          </p:nvGrpSpPr>
          <p:grpSpPr>
            <a:xfrm>
              <a:off x="8615348" y="3870275"/>
              <a:ext cx="897731" cy="558129"/>
              <a:chOff x="7719297" y="4899504"/>
              <a:chExt cx="897731" cy="558129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7C5C1E-CE0C-47D3-8083-50C9C3BB90C8}"/>
                  </a:ext>
                </a:extLst>
              </p:cNvPr>
              <p:cNvSpPr txBox="1"/>
              <p:nvPr/>
            </p:nvSpPr>
            <p:spPr>
              <a:xfrm>
                <a:off x="7726023" y="4899504"/>
                <a:ext cx="842813" cy="552121"/>
              </a:xfrm>
              <a:custGeom>
                <a:avLst/>
                <a:gdLst/>
                <a:ahLst/>
                <a:cxnLst/>
                <a:rect l="l" t="t" r="r" b="b"/>
                <a:pathLst>
                  <a:path w="842813" h="552121">
                    <a:moveTo>
                      <a:pt x="762446" y="131713"/>
                    </a:moveTo>
                    <a:lnTo>
                      <a:pt x="557510" y="426839"/>
                    </a:lnTo>
                    <a:lnTo>
                      <a:pt x="762446" y="426839"/>
                    </a:lnTo>
                    <a:close/>
                    <a:moveTo>
                      <a:pt x="777180" y="2679"/>
                    </a:moveTo>
                    <a:lnTo>
                      <a:pt x="842813" y="2679"/>
                    </a:lnTo>
                    <a:lnTo>
                      <a:pt x="842813" y="420780"/>
                    </a:lnTo>
                    <a:lnTo>
                      <a:pt x="478482" y="480092"/>
                    </a:lnTo>
                    <a:lnTo>
                      <a:pt x="478482" y="426839"/>
                    </a:lnTo>
                    <a:close/>
                    <a:moveTo>
                      <a:pt x="213419" y="0"/>
                    </a:moveTo>
                    <a:cubicBezTo>
                      <a:pt x="248543" y="0"/>
                      <a:pt x="279350" y="7069"/>
                      <a:pt x="305841" y="21208"/>
                    </a:cubicBezTo>
                    <a:cubicBezTo>
                      <a:pt x="332333" y="35347"/>
                      <a:pt x="354211" y="55736"/>
                      <a:pt x="371475" y="82377"/>
                    </a:cubicBezTo>
                    <a:cubicBezTo>
                      <a:pt x="388739" y="109017"/>
                      <a:pt x="402282" y="141461"/>
                      <a:pt x="412105" y="179710"/>
                    </a:cubicBezTo>
                    <a:cubicBezTo>
                      <a:pt x="421927" y="217959"/>
                      <a:pt x="426839" y="269528"/>
                      <a:pt x="426839" y="334417"/>
                    </a:cubicBezTo>
                    <a:cubicBezTo>
                      <a:pt x="426839" y="372815"/>
                      <a:pt x="424867" y="407510"/>
                      <a:pt x="420923" y="438504"/>
                    </a:cubicBezTo>
                    <a:lnTo>
                      <a:pt x="409472" y="491327"/>
                    </a:lnTo>
                    <a:lnTo>
                      <a:pt x="325598" y="504981"/>
                    </a:lnTo>
                    <a:lnTo>
                      <a:pt x="334807" y="468362"/>
                    </a:lnTo>
                    <a:cubicBezTo>
                      <a:pt x="341095" y="432643"/>
                      <a:pt x="344239" y="387995"/>
                      <a:pt x="344239" y="334417"/>
                    </a:cubicBezTo>
                    <a:cubicBezTo>
                      <a:pt x="344239" y="226665"/>
                      <a:pt x="331663" y="155079"/>
                      <a:pt x="306511" y="119658"/>
                    </a:cubicBezTo>
                    <a:cubicBezTo>
                      <a:pt x="281359" y="84237"/>
                      <a:pt x="250031" y="66526"/>
                      <a:pt x="212526" y="66526"/>
                    </a:cubicBezTo>
                    <a:cubicBezTo>
                      <a:pt x="175617" y="66526"/>
                      <a:pt x="146149" y="82153"/>
                      <a:pt x="124122" y="113407"/>
                    </a:cubicBezTo>
                    <a:cubicBezTo>
                      <a:pt x="96440" y="153293"/>
                      <a:pt x="82599" y="226963"/>
                      <a:pt x="82599" y="334417"/>
                    </a:cubicBezTo>
                    <a:cubicBezTo>
                      <a:pt x="82599" y="415007"/>
                      <a:pt x="89673" y="475380"/>
                      <a:pt x="103821" y="515536"/>
                    </a:cubicBezTo>
                    <a:lnTo>
                      <a:pt x="115502" y="539184"/>
                    </a:lnTo>
                    <a:lnTo>
                      <a:pt x="36036" y="552121"/>
                    </a:lnTo>
                    <a:lnTo>
                      <a:pt x="16185" y="493142"/>
                    </a:lnTo>
                    <a:cubicBezTo>
                      <a:pt x="5395" y="448791"/>
                      <a:pt x="0" y="395883"/>
                      <a:pt x="0" y="334417"/>
                    </a:cubicBezTo>
                    <a:cubicBezTo>
                      <a:pt x="0" y="257026"/>
                      <a:pt x="7962" y="194742"/>
                      <a:pt x="23887" y="147563"/>
                    </a:cubicBezTo>
                    <a:cubicBezTo>
                      <a:pt x="39811" y="100385"/>
                      <a:pt x="63475" y="63996"/>
                      <a:pt x="94878" y="38398"/>
                    </a:cubicBezTo>
                    <a:cubicBezTo>
                      <a:pt x="126280" y="12799"/>
                      <a:pt x="165794" y="0"/>
                      <a:pt x="213419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6E755CEF-E3DE-485D-BD65-941046A70E74}"/>
                  </a:ext>
                </a:extLst>
              </p:cNvPr>
              <p:cNvCxnSpPr/>
              <p:nvPr/>
            </p:nvCxnSpPr>
            <p:spPr>
              <a:xfrm flipV="1">
                <a:off x="7719297" y="5309994"/>
                <a:ext cx="897731" cy="147639"/>
              </a:xfrm>
              <a:prstGeom prst="line">
                <a:avLst/>
              </a:prstGeom>
              <a:ln w="19050">
                <a:solidFill>
                  <a:srgbClr val="3232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46718D-D118-4857-91BA-49387E4E6388}"/>
                </a:ext>
              </a:extLst>
            </p:cNvPr>
            <p:cNvSpPr txBox="1"/>
            <p:nvPr/>
          </p:nvSpPr>
          <p:spPr>
            <a:xfrm>
              <a:off x="8615347" y="4434666"/>
              <a:ext cx="2133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프로젝트를 마치며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78BFBB6-F41A-41D7-A7F8-51B973C8E5D9}"/>
                </a:ext>
              </a:extLst>
            </p:cNvPr>
            <p:cNvSpPr txBox="1"/>
            <p:nvPr/>
          </p:nvSpPr>
          <p:spPr>
            <a:xfrm>
              <a:off x="8615348" y="4760206"/>
              <a:ext cx="24787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한계점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깨달은 점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조원 기여도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303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51641"/>
            <a:ext cx="12191998" cy="1015663"/>
            <a:chOff x="0" y="-62796"/>
            <a:chExt cx="12191998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3" y="113884"/>
              <a:ext cx="11236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 </a:t>
              </a:r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</a:t>
              </a:r>
              <a:r>
                <a:rPr lang="ko-KR" altLang="en-US" sz="4800" dirty="0" err="1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백엔드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구현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C8C0D22-417F-ACB6-1C60-560B485436C9}"/>
              </a:ext>
            </a:extLst>
          </p:cNvPr>
          <p:cNvSpPr txBox="1"/>
          <p:nvPr/>
        </p:nvSpPr>
        <p:spPr>
          <a:xfrm>
            <a:off x="1263536" y="2211851"/>
            <a:ext cx="7470561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b="1" dirty="0"/>
              <a:t>개발언어 및 프레임워크</a:t>
            </a:r>
            <a:endParaRPr lang="en-US" altLang="ko-KR" sz="1700" b="1" dirty="0"/>
          </a:p>
          <a:p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Java, </a:t>
            </a: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SpringBoot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Spring Security, Spring Data </a:t>
            </a: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Jpa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" altLang="ko-Kore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QueryDSL</a:t>
            </a:r>
            <a:r>
              <a:rPr lang="en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Swagger, Gradle, JWT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04AC3-E6B8-103D-3289-F97CA236E9E3}"/>
              </a:ext>
            </a:extLst>
          </p:cNvPr>
          <p:cNvSpPr txBox="1"/>
          <p:nvPr/>
        </p:nvSpPr>
        <p:spPr>
          <a:xfrm>
            <a:off x="1263536" y="1525646"/>
            <a:ext cx="49751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개발 도구 및 기술 스택</a:t>
            </a:r>
            <a:endParaRPr lang="en" altLang="ko-Kore-KR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78F4A-C470-1CF7-AE94-3254F0F32E1E}"/>
              </a:ext>
            </a:extLst>
          </p:cNvPr>
          <p:cNvSpPr txBox="1"/>
          <p:nvPr/>
        </p:nvSpPr>
        <p:spPr>
          <a:xfrm>
            <a:off x="1263536" y="3289680"/>
            <a:ext cx="7470561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1" dirty="0"/>
              <a:t>DB</a:t>
            </a:r>
          </a:p>
          <a:p>
            <a:r>
              <a:rPr lang="en-US" altLang="ko-Kore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MySQL, Redis</a:t>
            </a:r>
            <a:endParaRPr lang="en" altLang="ko-Kore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3752A-9DD2-415A-BD2F-1206FB615B51}"/>
              </a:ext>
            </a:extLst>
          </p:cNvPr>
          <p:cNvSpPr txBox="1"/>
          <p:nvPr/>
        </p:nvSpPr>
        <p:spPr>
          <a:xfrm>
            <a:off x="1263536" y="4459842"/>
            <a:ext cx="7943526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1" dirty="0"/>
              <a:t>Infra &amp; CI/CD</a:t>
            </a:r>
          </a:p>
          <a:p>
            <a:r>
              <a:rPr lang="en" altLang="ko-Kore-KR" sz="1400" dirty="0"/>
              <a:t>AWS EC2, AWS RDS, Nginx, Docker, </a:t>
            </a:r>
            <a:r>
              <a:rPr lang="en" altLang="ko-Kore-KR" sz="1400" dirty="0" err="1"/>
              <a:t>Github</a:t>
            </a:r>
            <a:r>
              <a:rPr lang="en" altLang="ko-Kore-KR" sz="1400" dirty="0"/>
              <a:t> Actions</a:t>
            </a:r>
            <a:endParaRPr lang="en" altLang="ko-Kore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013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51641"/>
            <a:ext cx="12191998" cy="1015663"/>
            <a:chOff x="0" y="-62796"/>
            <a:chExt cx="12191998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3" y="113884"/>
              <a:ext cx="11236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 </a:t>
              </a:r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</a:t>
              </a:r>
              <a:r>
                <a:rPr lang="ko-KR" altLang="en-US" sz="4800" dirty="0" err="1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백엔드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구현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F04AC3-E6B8-103D-3289-F97CA236E9E3}"/>
              </a:ext>
            </a:extLst>
          </p:cNvPr>
          <p:cNvSpPr txBox="1"/>
          <p:nvPr/>
        </p:nvSpPr>
        <p:spPr>
          <a:xfrm>
            <a:off x="1263536" y="1525646"/>
            <a:ext cx="49751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배포 과정 설명</a:t>
            </a:r>
            <a:endParaRPr lang="en" altLang="ko-Kore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C3DE0-113A-0E1B-B7C5-4C45F22989CA}"/>
              </a:ext>
            </a:extLst>
          </p:cNvPr>
          <p:cNvSpPr txBox="1"/>
          <p:nvPr/>
        </p:nvSpPr>
        <p:spPr>
          <a:xfrm>
            <a:off x="1263536" y="1953377"/>
            <a:ext cx="10096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200" dirty="0" err="1"/>
              <a:t>Github</a:t>
            </a:r>
            <a:r>
              <a:rPr lang="en" altLang="ko-Kore-KR" sz="1200" dirty="0"/>
              <a:t> Actions</a:t>
            </a:r>
            <a:r>
              <a:rPr lang="ko-KR" altLang="en-US" sz="1200" dirty="0"/>
              <a:t>와 </a:t>
            </a:r>
            <a:r>
              <a:rPr lang="en" altLang="ko-Kore-KR" sz="1200" dirty="0"/>
              <a:t>Docker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통한 배포 자동화를 구축하였으며 아래와 같이 노출되어서는 안되는 정보의 경우 </a:t>
            </a:r>
            <a:r>
              <a:rPr lang="en-US" altLang="ko-KR" sz="1200" dirty="0"/>
              <a:t>Secret</a:t>
            </a:r>
            <a:r>
              <a:rPr lang="ko-KR" altLang="en-US" sz="1200" dirty="0"/>
              <a:t> 기능을 통해 관리하였다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그리고 이러한 </a:t>
            </a:r>
            <a:r>
              <a:rPr lang="en" altLang="ko-Kore-KR" sz="1200" dirty="0"/>
              <a:t>workflow </a:t>
            </a:r>
            <a:r>
              <a:rPr lang="ko-KR" altLang="en-US" sz="1200" dirty="0"/>
              <a:t>와 배포 스크립트를 통해 </a:t>
            </a:r>
            <a:r>
              <a:rPr lang="en" altLang="ko-Kore-KR" sz="1200" dirty="0"/>
              <a:t>main</a:t>
            </a:r>
            <a:r>
              <a:rPr lang="ko-KR" altLang="en-US" sz="1200" dirty="0"/>
              <a:t>에 </a:t>
            </a:r>
            <a:r>
              <a:rPr lang="en" altLang="ko-Kore-KR" sz="1200" dirty="0"/>
              <a:t>push </a:t>
            </a:r>
            <a:r>
              <a:rPr lang="ko-KR" altLang="en-US" sz="1200" dirty="0"/>
              <a:t>하는 시점에 배포가 진행되게 된다</a:t>
            </a:r>
            <a:r>
              <a:rPr lang="en-US" altLang="ko-KR" sz="1200" dirty="0"/>
              <a:t>.</a:t>
            </a:r>
            <a:endParaRPr lang="ko-Kore-KR" alt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EBDBC9-696E-A757-FA37-49A3B7EB5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539" y="2446115"/>
            <a:ext cx="3649707" cy="2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83954C-212A-5E4A-A0AF-FE3DFA661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631" y="2389074"/>
            <a:ext cx="2854187" cy="421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88AAA6E-CDF3-15E3-AE56-CB187CCF8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56" y="2415042"/>
            <a:ext cx="4269434" cy="340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227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F04AC3-E6B8-103D-3289-F97CA236E9E3}"/>
              </a:ext>
            </a:extLst>
          </p:cNvPr>
          <p:cNvSpPr txBox="1"/>
          <p:nvPr/>
        </p:nvSpPr>
        <p:spPr>
          <a:xfrm>
            <a:off x="1263536" y="1525646"/>
            <a:ext cx="7042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000" b="1" dirty="0"/>
              <a:t>Docker</a:t>
            </a:r>
            <a:r>
              <a:rPr lang="ko-KR" altLang="en-US" sz="2000" b="1" dirty="0"/>
              <a:t>와 </a:t>
            </a:r>
            <a:r>
              <a:rPr lang="en-US" altLang="ko-KR" sz="2000" b="1" dirty="0"/>
              <a:t>Nginx</a:t>
            </a:r>
            <a:r>
              <a:rPr lang="ko-KR" altLang="en-US" sz="2000" b="1" dirty="0" err="1"/>
              <a:t>를</a:t>
            </a:r>
            <a:r>
              <a:rPr lang="ko-KR" altLang="en-US" sz="2000" b="1" dirty="0"/>
              <a:t> 통한 컨테이너 관리 및 </a:t>
            </a:r>
            <a:r>
              <a:rPr lang="ko-KR" altLang="en-US" sz="2000" b="1" dirty="0" err="1"/>
              <a:t>무중단</a:t>
            </a:r>
            <a:r>
              <a:rPr lang="ko-KR" altLang="en-US" sz="2000" b="1" dirty="0"/>
              <a:t> 배포</a:t>
            </a:r>
            <a:endParaRPr lang="en" altLang="ko-Kore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C3DE0-113A-0E1B-B7C5-4C45F22989CA}"/>
              </a:ext>
            </a:extLst>
          </p:cNvPr>
          <p:cNvSpPr txBox="1"/>
          <p:nvPr/>
        </p:nvSpPr>
        <p:spPr>
          <a:xfrm>
            <a:off x="1263535" y="1953377"/>
            <a:ext cx="104277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Docker </a:t>
            </a:r>
            <a:r>
              <a:rPr lang="ko-KR" altLang="en-US" sz="1200" dirty="0"/>
              <a:t>의 컨테이너를 올려서 관리하고 있으며</a:t>
            </a:r>
            <a:endParaRPr lang="en-US" altLang="ko-KR" sz="1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9671EA-C503-5ABE-C21A-D67887991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366811" y="2230376"/>
            <a:ext cx="6835713" cy="4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A94C9A-0B3C-6A6C-58F0-8AE5B05737A3}"/>
              </a:ext>
            </a:extLst>
          </p:cNvPr>
          <p:cNvSpPr txBox="1"/>
          <p:nvPr/>
        </p:nvSpPr>
        <p:spPr>
          <a:xfrm>
            <a:off x="1263535" y="2675524"/>
            <a:ext cx="104277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그냥 배포를 진행하게 되면 만약 배포 도중 오류가 발생하거나 오류가 발생하지 않더라도 배포가 진행되는 </a:t>
            </a:r>
            <a:r>
              <a:rPr lang="en-US" altLang="ko-KR" sz="1200" dirty="0"/>
              <a:t>1</a:t>
            </a:r>
            <a:r>
              <a:rPr lang="ko-KR" altLang="en-US" sz="1200" dirty="0"/>
              <a:t>분</a:t>
            </a:r>
            <a:r>
              <a:rPr lang="en-US" altLang="ko-KR" sz="1200" dirty="0"/>
              <a:t>~2</a:t>
            </a:r>
            <a:r>
              <a:rPr lang="ko-KR" altLang="en-US" sz="1200" dirty="0"/>
              <a:t>분의 시간동안 서버가 멈추게 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따라서 위 문제를 해결하고자 </a:t>
            </a:r>
            <a:r>
              <a:rPr lang="en" altLang="ko-Kore-KR" sz="1200" dirty="0"/>
              <a:t>blue-green </a:t>
            </a:r>
            <a:r>
              <a:rPr lang="ko-KR" altLang="en-US" sz="1200" dirty="0"/>
              <a:t>전략을 통한 </a:t>
            </a:r>
            <a:r>
              <a:rPr lang="ko-KR" altLang="en-US" sz="1200" dirty="0" err="1"/>
              <a:t>무중단</a:t>
            </a:r>
            <a:r>
              <a:rPr lang="ko-KR" altLang="en-US" sz="1200" dirty="0"/>
              <a:t> 배포를 구현하였다</a:t>
            </a:r>
            <a:r>
              <a:rPr lang="en-US" altLang="ko-KR" sz="1200" dirty="0"/>
              <a:t>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AAE8EB2-DF92-0634-9E5A-479CFEEEF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35" y="3193325"/>
            <a:ext cx="3075214" cy="249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B512F9C-ADAD-469A-E960-309484E43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031" y="3179137"/>
            <a:ext cx="3211146" cy="250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5B0AD68-597A-3EC7-BE4B-D915206F7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459" y="3179137"/>
            <a:ext cx="3379605" cy="24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3A8B56-6B42-8FAC-06C4-52A001D0E5F5}"/>
              </a:ext>
            </a:extLst>
          </p:cNvPr>
          <p:cNvSpPr txBox="1"/>
          <p:nvPr/>
        </p:nvSpPr>
        <p:spPr>
          <a:xfrm>
            <a:off x="1263534" y="5856562"/>
            <a:ext cx="81961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이는 </a:t>
            </a:r>
            <a:r>
              <a:rPr lang="en" altLang="ko-Kore-KR" sz="1200" dirty="0"/>
              <a:t>blue</a:t>
            </a:r>
            <a:r>
              <a:rPr lang="ko-KR" altLang="en-US" sz="1200" dirty="0"/>
              <a:t>와 </a:t>
            </a:r>
            <a:r>
              <a:rPr lang="en" altLang="ko-Kore-KR" sz="1200" dirty="0"/>
              <a:t>green </a:t>
            </a:r>
            <a:r>
              <a:rPr lang="ko-KR" altLang="en-US" sz="1200" dirty="0"/>
              <a:t>각각 다른 포트를 가지도록 하여 번갈아 가며 </a:t>
            </a:r>
            <a:r>
              <a:rPr lang="ko-KR" altLang="en-US" sz="1200" dirty="0" err="1"/>
              <a:t>도커</a:t>
            </a:r>
            <a:r>
              <a:rPr lang="ko-KR" altLang="en-US" sz="1200" dirty="0"/>
              <a:t> 컨테이너</a:t>
            </a:r>
            <a:r>
              <a:rPr lang="en-US" altLang="ko-KR" sz="1200" dirty="0"/>
              <a:t>(</a:t>
            </a:r>
            <a:r>
              <a:rPr lang="ko-KR" altLang="en-US" sz="1200" dirty="0"/>
              <a:t>서비스</a:t>
            </a:r>
            <a:r>
              <a:rPr lang="en-US" altLang="ko-KR" sz="1200" dirty="0"/>
              <a:t>)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업데이트 하는 방식으로</a:t>
            </a:r>
            <a:r>
              <a:rPr lang="en-US" altLang="ko-KR" sz="1200" dirty="0"/>
              <a:t>,</a:t>
            </a:r>
            <a:r>
              <a:rPr lang="ko-KR" altLang="en-US" sz="1200" dirty="0"/>
              <a:t> 하나가 </a:t>
            </a:r>
            <a:r>
              <a:rPr lang="ko-KR" altLang="en-US" sz="1200" dirty="0" err="1"/>
              <a:t>배포완료되면</a:t>
            </a:r>
            <a:r>
              <a:rPr lang="ko-KR" altLang="en-US" sz="1200" dirty="0"/>
              <a:t> 그 순간 포트를 바꿔주는 방식으로 </a:t>
            </a:r>
            <a:r>
              <a:rPr lang="ko-KR" altLang="en-US" sz="1200" dirty="0" err="1"/>
              <a:t>배포시</a:t>
            </a:r>
            <a:r>
              <a:rPr lang="ko-KR" altLang="en-US" sz="1200" dirty="0"/>
              <a:t> 서비스가 중단되는 것을 방지할 수 있다</a:t>
            </a:r>
            <a:r>
              <a:rPr lang="en-US" altLang="ko-KR" sz="1200" dirty="0"/>
              <a:t>.</a:t>
            </a:r>
            <a:endParaRPr lang="ko-Kore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CB858-5E1E-86EC-F185-DFAB0870D1A1}"/>
              </a:ext>
            </a:extLst>
          </p:cNvPr>
          <p:cNvSpPr txBox="1"/>
          <p:nvPr/>
        </p:nvSpPr>
        <p:spPr>
          <a:xfrm>
            <a:off x="955254" y="228321"/>
            <a:ext cx="11236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4800" dirty="0" err="1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0460B-FD79-2DCE-C060-66105FD3FB33}"/>
              </a:ext>
            </a:extLst>
          </p:cNvPr>
          <p:cNvSpPr txBox="1"/>
          <p:nvPr/>
        </p:nvSpPr>
        <p:spPr>
          <a:xfrm>
            <a:off x="1" y="51641"/>
            <a:ext cx="1263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  <a:endParaRPr lang="ko-KR" altLang="en-US" sz="6000" dirty="0">
              <a:solidFill>
                <a:srgbClr val="32323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96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F04AC3-E6B8-103D-3289-F97CA236E9E3}"/>
              </a:ext>
            </a:extLst>
          </p:cNvPr>
          <p:cNvSpPr txBox="1"/>
          <p:nvPr/>
        </p:nvSpPr>
        <p:spPr>
          <a:xfrm>
            <a:off x="1263536" y="1525646"/>
            <a:ext cx="7042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000" b="1" dirty="0"/>
              <a:t>Swagger</a:t>
            </a:r>
            <a:r>
              <a:rPr lang="ko-KR" altLang="en-US" sz="2000" b="1" dirty="0" err="1"/>
              <a:t>를</a:t>
            </a:r>
            <a:r>
              <a:rPr lang="ko-KR" altLang="en-US" sz="2000" b="1" dirty="0"/>
              <a:t> 통한 </a:t>
            </a:r>
            <a:r>
              <a:rPr lang="en-US" altLang="ko-KR" sz="2000" b="1" dirty="0"/>
              <a:t>API </a:t>
            </a:r>
            <a:r>
              <a:rPr lang="ko-KR" altLang="en-US" sz="2000" b="1" dirty="0"/>
              <a:t>명세 자동화 및 테스트</a:t>
            </a:r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C3DE0-113A-0E1B-B7C5-4C45F22989CA}"/>
              </a:ext>
            </a:extLst>
          </p:cNvPr>
          <p:cNvSpPr txBox="1"/>
          <p:nvPr/>
        </p:nvSpPr>
        <p:spPr>
          <a:xfrm>
            <a:off x="1263535" y="1953377"/>
            <a:ext cx="104277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200" dirty="0"/>
              <a:t>API </a:t>
            </a:r>
            <a:r>
              <a:rPr lang="ko-KR" altLang="en-US" sz="1200" dirty="0"/>
              <a:t>문서화 작업을 자동으로 처리해주며 프론트 및 </a:t>
            </a:r>
            <a:r>
              <a:rPr lang="ko-KR" altLang="en-US" sz="1200" dirty="0" err="1"/>
              <a:t>백에서</a:t>
            </a:r>
            <a:r>
              <a:rPr lang="ko-KR" altLang="en-US" sz="1200" dirty="0"/>
              <a:t> 즉각적으로 테스트해볼 수 있도록 </a:t>
            </a:r>
            <a:r>
              <a:rPr lang="en" altLang="ko-Kore-KR" sz="1200" dirty="0"/>
              <a:t>Swagger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사용하였다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CB858-5E1E-86EC-F185-DFAB0870D1A1}"/>
              </a:ext>
            </a:extLst>
          </p:cNvPr>
          <p:cNvSpPr txBox="1"/>
          <p:nvPr/>
        </p:nvSpPr>
        <p:spPr>
          <a:xfrm>
            <a:off x="955254" y="228321"/>
            <a:ext cx="11236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4800" dirty="0" err="1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0460B-FD79-2DCE-C060-66105FD3FB33}"/>
              </a:ext>
            </a:extLst>
          </p:cNvPr>
          <p:cNvSpPr txBox="1"/>
          <p:nvPr/>
        </p:nvSpPr>
        <p:spPr>
          <a:xfrm>
            <a:off x="1" y="51641"/>
            <a:ext cx="1263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  <a:endParaRPr lang="ko-KR" altLang="en-US" sz="6000" dirty="0">
              <a:solidFill>
                <a:srgbClr val="32323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E964FFC-1E84-257E-56FD-871DF4425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35" y="2301823"/>
            <a:ext cx="4757057" cy="285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89CF9CF-670F-889C-4B7B-664C868A8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404" y="2265274"/>
            <a:ext cx="3501692" cy="444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872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F04AC3-E6B8-103D-3289-F97CA236E9E3}"/>
              </a:ext>
            </a:extLst>
          </p:cNvPr>
          <p:cNvSpPr txBox="1"/>
          <p:nvPr/>
        </p:nvSpPr>
        <p:spPr>
          <a:xfrm>
            <a:off x="1263536" y="1525646"/>
            <a:ext cx="7042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000" b="1" dirty="0"/>
              <a:t>Spring</a:t>
            </a:r>
            <a:r>
              <a:rPr lang="ko-KR" altLang="en-US" sz="2000" b="1" dirty="0"/>
              <a:t> </a:t>
            </a:r>
            <a:r>
              <a:rPr lang="en-US" altLang="ko-Kore-KR" sz="2000" b="1" dirty="0"/>
              <a:t>Security </a:t>
            </a:r>
            <a:r>
              <a:rPr lang="ko-KR" altLang="en-US" sz="2000" b="1" dirty="0"/>
              <a:t>와 </a:t>
            </a:r>
            <a:r>
              <a:rPr lang="en-US" altLang="ko-KR" sz="2000" b="1" dirty="0"/>
              <a:t>JWT</a:t>
            </a:r>
            <a:endParaRPr lang="en" altLang="ko-Kore-KR" sz="20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D214B7-7E8D-6DE5-4AD0-4DFF9D988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655" y="2599708"/>
            <a:ext cx="3154303" cy="227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07140-3650-7DF3-1712-BA04E505420A}"/>
              </a:ext>
            </a:extLst>
          </p:cNvPr>
          <p:cNvSpPr txBox="1"/>
          <p:nvPr/>
        </p:nvSpPr>
        <p:spPr>
          <a:xfrm>
            <a:off x="1263535" y="1953377"/>
            <a:ext cx="404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JWT</a:t>
            </a:r>
          </a:p>
          <a:p>
            <a:endParaRPr lang="en-US" altLang="ko-KR" sz="1200" b="1" dirty="0"/>
          </a:p>
          <a:p>
            <a:r>
              <a:rPr lang="en-US" altLang="ko-KR" sz="1200" dirty="0"/>
              <a:t>JWT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통한 로그인은 아래와 같은 과정을 통해 진행된다</a:t>
            </a:r>
            <a:r>
              <a:rPr lang="en-US" altLang="ko-KR" sz="12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A51D7-5132-289E-D259-DFDEFE576117}"/>
              </a:ext>
            </a:extLst>
          </p:cNvPr>
          <p:cNvSpPr txBox="1"/>
          <p:nvPr/>
        </p:nvSpPr>
        <p:spPr>
          <a:xfrm>
            <a:off x="5484190" y="1941195"/>
            <a:ext cx="64812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200" b="1" dirty="0" err="1"/>
              <a:t>SpringSecurity</a:t>
            </a:r>
            <a:endParaRPr lang="en" altLang="ko-Kore-KR" sz="1200" b="1" dirty="0"/>
          </a:p>
          <a:p>
            <a:endParaRPr lang="en" altLang="ko-Kore-KR" sz="1200" b="1" dirty="0"/>
          </a:p>
          <a:p>
            <a:r>
              <a:rPr lang="en" altLang="ko-Kore-KR" sz="1200" dirty="0"/>
              <a:t>JWT </a:t>
            </a:r>
            <a:r>
              <a:rPr lang="ko-KR" altLang="en-US" sz="1200" dirty="0"/>
              <a:t>기능을 더욱 효과적으로 사용하기 위해서 및 권한 인증 </a:t>
            </a:r>
            <a:r>
              <a:rPr lang="ko-KR" altLang="en-US" sz="1200" dirty="0" err="1"/>
              <a:t>처리및</a:t>
            </a:r>
            <a:r>
              <a:rPr lang="ko-KR" altLang="en-US" sz="1200" dirty="0"/>
              <a:t> 보안 설정을 간편하게 하기 위해 </a:t>
            </a:r>
            <a:r>
              <a:rPr lang="en" altLang="ko-Kore-KR" sz="1200" dirty="0" err="1"/>
              <a:t>SpringSecurity</a:t>
            </a:r>
            <a:r>
              <a:rPr lang="en" altLang="ko-Kore-KR" sz="1200" dirty="0"/>
              <a:t>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사용하였는데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아래와 같이 특정 </a:t>
            </a:r>
            <a:r>
              <a:rPr lang="en" altLang="ko-Kore-KR" sz="1200" dirty="0" err="1"/>
              <a:t>url</a:t>
            </a:r>
            <a:r>
              <a:rPr lang="en" altLang="ko-Kore-KR" sz="1200" dirty="0"/>
              <a:t> </a:t>
            </a:r>
            <a:r>
              <a:rPr lang="ko-KR" altLang="en-US" sz="1200" dirty="0"/>
              <a:t>을 제외하면 모두 접근 권한이 필요하도록 구현하였다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그리고 </a:t>
            </a:r>
            <a:r>
              <a:rPr lang="en" altLang="ko-Kore-KR" sz="1200" dirty="0" err="1"/>
              <a:t>JwtFilter</a:t>
            </a:r>
            <a:r>
              <a:rPr lang="en" altLang="ko-Kore-KR" sz="1200" dirty="0"/>
              <a:t>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통해 </a:t>
            </a:r>
            <a:r>
              <a:rPr lang="en" altLang="ko-Kore-KR" sz="1200" dirty="0"/>
              <a:t>JWT</a:t>
            </a:r>
            <a:r>
              <a:rPr lang="ko-KR" altLang="en-US" sz="1200" dirty="0"/>
              <a:t>에 대해 관련 요청이 오는 경우 처리할 수 있도록 구현하였으며 만약 실패하거나 예외가 발생할 경우 </a:t>
            </a:r>
            <a:r>
              <a:rPr lang="en" altLang="ko-Kore-KR" sz="1200" dirty="0"/>
              <a:t>Security </a:t>
            </a:r>
            <a:r>
              <a:rPr lang="ko-KR" altLang="en-US" sz="1200" dirty="0"/>
              <a:t>관련하여 처리할 수 있도록 예외처리 필터와 커스텀 </a:t>
            </a:r>
            <a:r>
              <a:rPr lang="ko-KR" altLang="en-US" sz="1200" dirty="0" err="1"/>
              <a:t>핸들러를</a:t>
            </a:r>
            <a:r>
              <a:rPr lang="ko-KR" altLang="en-US" sz="1200" dirty="0"/>
              <a:t> 구현하였다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그리고 통신할 때 로컬이 아닌 환경에서 발생할 수 있는 </a:t>
            </a:r>
            <a:r>
              <a:rPr lang="en-US" altLang="ko-KR" sz="1200" dirty="0" err="1"/>
              <a:t>cors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방지하기 위해 아래와 같은 설정을 추가하였다</a:t>
            </a:r>
            <a:r>
              <a:rPr lang="en-US" altLang="ko-KR" sz="1200" dirty="0"/>
              <a:t>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0F93D7D-2888-5C4B-C537-660F84194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156" y="3847205"/>
            <a:ext cx="3228001" cy="266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34821E7-5B83-882C-6938-EAACB27E2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860" y="3847205"/>
            <a:ext cx="3483429" cy="133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373A0F-931B-4BBC-EA0B-781523F60815}"/>
              </a:ext>
            </a:extLst>
          </p:cNvPr>
          <p:cNvSpPr txBox="1"/>
          <p:nvPr/>
        </p:nvSpPr>
        <p:spPr>
          <a:xfrm>
            <a:off x="955254" y="228321"/>
            <a:ext cx="11236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4800" dirty="0" err="1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042E2-1A08-D7D7-E72C-E223F1C5DDAA}"/>
              </a:ext>
            </a:extLst>
          </p:cNvPr>
          <p:cNvSpPr txBox="1"/>
          <p:nvPr/>
        </p:nvSpPr>
        <p:spPr>
          <a:xfrm>
            <a:off x="1" y="51641"/>
            <a:ext cx="1263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  <a:endParaRPr lang="ko-KR" altLang="en-US" sz="6000" dirty="0">
              <a:solidFill>
                <a:srgbClr val="32323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60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F04AC3-E6B8-103D-3289-F97CA236E9E3}"/>
              </a:ext>
            </a:extLst>
          </p:cNvPr>
          <p:cNvSpPr txBox="1"/>
          <p:nvPr/>
        </p:nvSpPr>
        <p:spPr>
          <a:xfrm>
            <a:off x="1263536" y="1525646"/>
            <a:ext cx="70422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기능 구현</a:t>
            </a:r>
            <a:endParaRPr lang="en-US" altLang="ko-KR" sz="2000" b="1" dirty="0"/>
          </a:p>
          <a:p>
            <a:endParaRPr lang="en-US" altLang="ko-Kore-KR" sz="2000" b="1" dirty="0"/>
          </a:p>
          <a:p>
            <a:r>
              <a:rPr lang="en" altLang="ko-Kore-KR" sz="2000" b="1" dirty="0"/>
              <a:t>Controller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73A0F-931B-4BBC-EA0B-781523F60815}"/>
              </a:ext>
            </a:extLst>
          </p:cNvPr>
          <p:cNvSpPr txBox="1"/>
          <p:nvPr/>
        </p:nvSpPr>
        <p:spPr>
          <a:xfrm>
            <a:off x="955254" y="228321"/>
            <a:ext cx="11236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4800" dirty="0" err="1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042E2-1A08-D7D7-E72C-E223F1C5DDAA}"/>
              </a:ext>
            </a:extLst>
          </p:cNvPr>
          <p:cNvSpPr txBox="1"/>
          <p:nvPr/>
        </p:nvSpPr>
        <p:spPr>
          <a:xfrm>
            <a:off x="1" y="51641"/>
            <a:ext cx="1263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  <a:endParaRPr lang="ko-KR" altLang="en-US" sz="6000" dirty="0">
              <a:solidFill>
                <a:srgbClr val="32323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1E014-FE40-2666-6E4F-FFCD03760983}"/>
              </a:ext>
            </a:extLst>
          </p:cNvPr>
          <p:cNvSpPr txBox="1"/>
          <p:nvPr/>
        </p:nvSpPr>
        <p:spPr>
          <a:xfrm>
            <a:off x="1263536" y="2541309"/>
            <a:ext cx="1004714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/>
              <a:t>컨트롤러는 아래와 같이 비즈니스 로직을 제외한 요청 받고 응답을 주는 기능만을 가질 수 있도록 구현하였다</a:t>
            </a:r>
            <a:r>
              <a:rPr lang="en-US" altLang="ko-KR" sz="1300" dirty="0"/>
              <a:t>.</a:t>
            </a:r>
          </a:p>
          <a:p>
            <a:r>
              <a:rPr lang="ko-KR" altLang="en-US" sz="1400" dirty="0"/>
              <a:t>성공 혹은 실패 메시지 및 코드를 열거형으로 작성하여 응답시에 일관적인 코드 및 메시지를 사용할 수 있도록 구현하였다</a:t>
            </a:r>
            <a:r>
              <a:rPr lang="en-US" altLang="ko-KR" sz="1400" dirty="0"/>
              <a:t>.</a:t>
            </a:r>
            <a:endParaRPr lang="ko-Kore-KR" altLang="en-US" sz="13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6F34B34-F1E6-800B-183C-365F135F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736" y="3036856"/>
            <a:ext cx="4604883" cy="369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B330610-0EAA-3746-335B-287581224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192" y="3019516"/>
            <a:ext cx="4377179" cy="370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812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F04AC3-E6B8-103D-3289-F97CA236E9E3}"/>
              </a:ext>
            </a:extLst>
          </p:cNvPr>
          <p:cNvSpPr txBox="1"/>
          <p:nvPr/>
        </p:nvSpPr>
        <p:spPr>
          <a:xfrm>
            <a:off x="1263536" y="1525646"/>
            <a:ext cx="70422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기능 구현</a:t>
            </a:r>
            <a:endParaRPr lang="en-US" altLang="ko-KR" sz="2000" b="1" dirty="0"/>
          </a:p>
          <a:p>
            <a:endParaRPr lang="en-US" altLang="ko-Kore-KR" sz="2000" b="1" dirty="0"/>
          </a:p>
          <a:p>
            <a:r>
              <a:rPr lang="en" altLang="ko-Kore-KR" sz="2000" b="1" dirty="0"/>
              <a:t>Service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73A0F-931B-4BBC-EA0B-781523F60815}"/>
              </a:ext>
            </a:extLst>
          </p:cNvPr>
          <p:cNvSpPr txBox="1"/>
          <p:nvPr/>
        </p:nvSpPr>
        <p:spPr>
          <a:xfrm>
            <a:off x="955254" y="228321"/>
            <a:ext cx="11236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4800" dirty="0" err="1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042E2-1A08-D7D7-E72C-E223F1C5DDAA}"/>
              </a:ext>
            </a:extLst>
          </p:cNvPr>
          <p:cNvSpPr txBox="1"/>
          <p:nvPr/>
        </p:nvSpPr>
        <p:spPr>
          <a:xfrm>
            <a:off x="1" y="51641"/>
            <a:ext cx="1263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  <a:endParaRPr lang="ko-KR" altLang="en-US" sz="6000" dirty="0">
              <a:solidFill>
                <a:srgbClr val="32323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1E014-FE40-2666-6E4F-FFCD03760983}"/>
              </a:ext>
            </a:extLst>
          </p:cNvPr>
          <p:cNvSpPr txBox="1"/>
          <p:nvPr/>
        </p:nvSpPr>
        <p:spPr>
          <a:xfrm>
            <a:off x="1263536" y="2541309"/>
            <a:ext cx="100471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서비스는 아래와 같이 핵심 비즈니스 로직을 수행하며 하나의 메소드는 하나의 기능만을 수행하도록 하며 </a:t>
            </a:r>
            <a:br>
              <a:rPr lang="en-US" altLang="ko-KR" sz="1200" dirty="0"/>
            </a:br>
            <a:r>
              <a:rPr lang="ko-KR" altLang="en-US" sz="1200" dirty="0"/>
              <a:t>직관적인 </a:t>
            </a:r>
            <a:r>
              <a:rPr lang="ko-KR" altLang="en-US" sz="1200" dirty="0" err="1"/>
              <a:t>메소드명을</a:t>
            </a:r>
            <a:r>
              <a:rPr lang="ko-KR" altLang="en-US" sz="1200" dirty="0"/>
              <a:t> 통해 가독성을 높일 수 있도록 하였으며 </a:t>
            </a:r>
            <a:br>
              <a:rPr lang="en-US" altLang="ko-KR" sz="1200" dirty="0"/>
            </a:br>
            <a:r>
              <a:rPr lang="ko-KR" altLang="en-US" sz="1200" dirty="0"/>
              <a:t>각각의 상황에 맞춰 </a:t>
            </a:r>
            <a:r>
              <a:rPr lang="ko-KR" altLang="en-US" sz="1200" dirty="0" err="1"/>
              <a:t>커스텀한</a:t>
            </a:r>
            <a:r>
              <a:rPr lang="ko-KR" altLang="en-US" sz="1200" dirty="0"/>
              <a:t> 예외를 던지게 하여 이후에 상황에 맞는 예외처리를 할 수 있도록 구현하였다</a:t>
            </a:r>
            <a:r>
              <a:rPr lang="en-US" altLang="ko-KR" sz="1200" dirty="0"/>
              <a:t>.</a:t>
            </a:r>
            <a:endParaRPr lang="ko-Kore-KR" altLang="en-US" sz="12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5624D91-CB80-E8FD-FDD6-4E0BBBFD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9" y="3279973"/>
            <a:ext cx="41211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290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F04AC3-E6B8-103D-3289-F97CA236E9E3}"/>
              </a:ext>
            </a:extLst>
          </p:cNvPr>
          <p:cNvSpPr txBox="1"/>
          <p:nvPr/>
        </p:nvSpPr>
        <p:spPr>
          <a:xfrm>
            <a:off x="1263536" y="1525646"/>
            <a:ext cx="70422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기능 구현</a:t>
            </a:r>
            <a:endParaRPr lang="en-US" altLang="ko-KR" sz="2000" b="1" dirty="0"/>
          </a:p>
          <a:p>
            <a:endParaRPr lang="en-US" altLang="ko-Kore-KR" sz="2000" b="1" dirty="0"/>
          </a:p>
          <a:p>
            <a:r>
              <a:rPr lang="en" altLang="ko-Kore-KR" sz="2000" b="1" dirty="0"/>
              <a:t>Repository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73A0F-931B-4BBC-EA0B-781523F60815}"/>
              </a:ext>
            </a:extLst>
          </p:cNvPr>
          <p:cNvSpPr txBox="1"/>
          <p:nvPr/>
        </p:nvSpPr>
        <p:spPr>
          <a:xfrm>
            <a:off x="955254" y="228321"/>
            <a:ext cx="11236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4800" dirty="0" err="1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042E2-1A08-D7D7-E72C-E223F1C5DDAA}"/>
              </a:ext>
            </a:extLst>
          </p:cNvPr>
          <p:cNvSpPr txBox="1"/>
          <p:nvPr/>
        </p:nvSpPr>
        <p:spPr>
          <a:xfrm>
            <a:off x="1" y="51641"/>
            <a:ext cx="1263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  <a:endParaRPr lang="ko-KR" altLang="en-US" sz="6000" dirty="0">
              <a:solidFill>
                <a:srgbClr val="32323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1E014-FE40-2666-6E4F-FFCD03760983}"/>
              </a:ext>
            </a:extLst>
          </p:cNvPr>
          <p:cNvSpPr txBox="1"/>
          <p:nvPr/>
        </p:nvSpPr>
        <p:spPr>
          <a:xfrm>
            <a:off x="1263536" y="2541309"/>
            <a:ext cx="10395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기본적으로 </a:t>
            </a:r>
            <a:r>
              <a:rPr lang="en" altLang="ko-Kore-KR" sz="1200" dirty="0"/>
              <a:t>Spring Data JPA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사용하기에 기본으로 제공되는 </a:t>
            </a:r>
            <a:r>
              <a:rPr lang="en" altLang="ko-Kore-KR" sz="1200" dirty="0"/>
              <a:t>CRUD </a:t>
            </a:r>
            <a:r>
              <a:rPr lang="ko-KR" altLang="en-US" sz="1200" dirty="0"/>
              <a:t>기능을 사용하였으며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동적 쿼리가 필요한 경우 </a:t>
            </a:r>
            <a:r>
              <a:rPr lang="en" altLang="ko-Kore-KR" sz="1200" dirty="0" err="1"/>
              <a:t>QueryDsl</a:t>
            </a:r>
            <a:r>
              <a:rPr lang="en" altLang="ko-Kore-KR" sz="1200" dirty="0"/>
              <a:t> </a:t>
            </a:r>
            <a:r>
              <a:rPr lang="ko-KR" altLang="en-US" sz="1200" dirty="0"/>
              <a:t>을 통해 구현을 하였는데</a:t>
            </a:r>
            <a:r>
              <a:rPr lang="en-US" altLang="ko-KR" sz="1200" dirty="0"/>
              <a:t>, </a:t>
            </a:r>
            <a:r>
              <a:rPr lang="en" altLang="ko-Kore-KR" sz="1200" dirty="0"/>
              <a:t>Spring Data JPA</a:t>
            </a:r>
            <a:r>
              <a:rPr lang="ko-KR" altLang="en-US" sz="1200" dirty="0"/>
              <a:t>와 </a:t>
            </a:r>
            <a:r>
              <a:rPr lang="en" altLang="ko-Kore-KR" sz="1200" dirty="0" err="1"/>
              <a:t>QueryDsl</a:t>
            </a:r>
            <a:r>
              <a:rPr lang="en" altLang="ko-Kore-KR" sz="1200" dirty="0"/>
              <a:t> </a:t>
            </a:r>
            <a:r>
              <a:rPr lang="ko-KR" altLang="en-US" sz="1200" dirty="0"/>
              <a:t>기능을 하나의 인터페이스를 통해 사용하기 위해 두가지의 인터페이스를 상속받도록 하여 아래와 같이 구현하였다</a:t>
            </a:r>
            <a:r>
              <a:rPr lang="en-US" altLang="ko-KR" sz="1200" dirty="0"/>
              <a:t>.</a:t>
            </a:r>
            <a:endParaRPr lang="ko-Kore-KR" altLang="en-US" sz="12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C73F94E-C6F2-B190-3FF0-6FF38200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736" y="3321956"/>
            <a:ext cx="9253286" cy="50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BADAFB-9E58-7B40-6C97-69A3F7FD7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736" y="3873952"/>
            <a:ext cx="3298800" cy="275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63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F04AC3-E6B8-103D-3289-F97CA236E9E3}"/>
              </a:ext>
            </a:extLst>
          </p:cNvPr>
          <p:cNvSpPr txBox="1"/>
          <p:nvPr/>
        </p:nvSpPr>
        <p:spPr>
          <a:xfrm>
            <a:off x="1263536" y="1525646"/>
            <a:ext cx="70422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기능 구현</a:t>
            </a:r>
            <a:endParaRPr lang="en-US" altLang="ko-KR" sz="2000" b="1" dirty="0"/>
          </a:p>
          <a:p>
            <a:endParaRPr lang="en-US" altLang="ko-Kore-KR" sz="2000" b="1" dirty="0"/>
          </a:p>
          <a:p>
            <a:r>
              <a:rPr lang="en" altLang="ko-Kore-KR" sz="2000" b="1" dirty="0"/>
              <a:t>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73A0F-931B-4BBC-EA0B-781523F60815}"/>
              </a:ext>
            </a:extLst>
          </p:cNvPr>
          <p:cNvSpPr txBox="1"/>
          <p:nvPr/>
        </p:nvSpPr>
        <p:spPr>
          <a:xfrm>
            <a:off x="955254" y="228321"/>
            <a:ext cx="11236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r>
              <a:rPr lang="en-US" altLang="ko-KR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4800" dirty="0" err="1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4800" dirty="0">
                <a:solidFill>
                  <a:srgbClr val="32323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042E2-1A08-D7D7-E72C-E223F1C5DDAA}"/>
              </a:ext>
            </a:extLst>
          </p:cNvPr>
          <p:cNvSpPr txBox="1"/>
          <p:nvPr/>
        </p:nvSpPr>
        <p:spPr>
          <a:xfrm>
            <a:off x="1" y="51641"/>
            <a:ext cx="1263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  <a:endParaRPr lang="ko-KR" altLang="en-US" sz="6000" dirty="0">
              <a:solidFill>
                <a:srgbClr val="323232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1E014-FE40-2666-6E4F-FFCD03760983}"/>
              </a:ext>
            </a:extLst>
          </p:cNvPr>
          <p:cNvSpPr txBox="1"/>
          <p:nvPr/>
        </p:nvSpPr>
        <p:spPr>
          <a:xfrm>
            <a:off x="1263536" y="2541309"/>
            <a:ext cx="10047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200" dirty="0"/>
              <a:t>Exception</a:t>
            </a:r>
            <a:r>
              <a:rPr lang="ko-KR" altLang="en-US" sz="1200" dirty="0"/>
              <a:t>의 경우 아래와 같이 각 도메인 별로 예외 클래스를 만들었으며 </a:t>
            </a:r>
            <a:endParaRPr lang="en-US" altLang="ko-KR" sz="1200" dirty="0"/>
          </a:p>
          <a:p>
            <a:r>
              <a:rPr lang="ko-KR" altLang="en-US" sz="1200" dirty="0"/>
              <a:t>그 안에 각 상황에 맞는 커스텀 예외를 만들었다</a:t>
            </a:r>
            <a:r>
              <a:rPr lang="en-US" altLang="ko-KR" sz="1200" dirty="0"/>
              <a:t>.</a:t>
            </a:r>
            <a:endParaRPr lang="ko-Kore-KR" altLang="en-US" sz="1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BDA54A1-E58B-E9B4-5090-64F0DBF87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736" y="2541309"/>
            <a:ext cx="2776687" cy="84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5818188-3D73-14EB-4D0B-4B2291450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001" y="2509786"/>
            <a:ext cx="2522063" cy="15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E92EC-021D-0E5E-9916-0C1F7BE76697}"/>
              </a:ext>
            </a:extLst>
          </p:cNvPr>
          <p:cNvSpPr txBox="1"/>
          <p:nvPr/>
        </p:nvSpPr>
        <p:spPr>
          <a:xfrm>
            <a:off x="1185539" y="4018637"/>
            <a:ext cx="9894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위의 커스텀 예외를 만들어 각 상황에 맞게 예외가 발생하면 </a:t>
            </a:r>
            <a:r>
              <a:rPr lang="en-US" altLang="ko-KR" sz="1200" b="1" dirty="0"/>
              <a:t>@</a:t>
            </a:r>
            <a:r>
              <a:rPr lang="en" altLang="ko-Kore-KR" sz="1200" b="1" dirty="0" err="1"/>
              <a:t>RestControllerAdvice</a:t>
            </a:r>
            <a:r>
              <a:rPr lang="en" altLang="ko-Kore-KR" sz="1200" dirty="0"/>
              <a:t>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통해 아래와 같이 전역으로 예외를 처리하였고</a:t>
            </a:r>
            <a:endParaRPr lang="en-US" altLang="ko-KR" sz="1200" dirty="0"/>
          </a:p>
          <a:p>
            <a:r>
              <a:rPr lang="ko-KR" altLang="en-US" sz="1200" dirty="0"/>
              <a:t>이를 통해 코드의 유지보수성과 가독성을 가져가려고 노력했다</a:t>
            </a:r>
            <a:r>
              <a:rPr lang="en-US" altLang="ko-KR" sz="1200" dirty="0"/>
              <a:t>.</a:t>
            </a:r>
            <a:endParaRPr lang="ko-Kore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09CBA4-A6AC-88AB-5462-DB6798A70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536" y="4539854"/>
            <a:ext cx="3945663" cy="21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61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G마켓 산스 TTF Medium" panose="02000000000000000000" pitchFamily="2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G마켓 산스 TTF Medium" panose="02000000000000000000" pitchFamily="2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G마켓 산스 TTF Medium" panose="02000000000000000000" pitchFamily="2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G마켓 산스 TTF Medium" panose="02000000000000000000" pitchFamily="2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2373A0F-931B-4BBC-EA0B-781523F60815}"/>
              </a:ext>
            </a:extLst>
          </p:cNvPr>
          <p:cNvSpPr txBox="1"/>
          <p:nvPr/>
        </p:nvSpPr>
        <p:spPr>
          <a:xfrm>
            <a:off x="955254" y="228321"/>
            <a:ext cx="11236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32323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4800" dirty="0">
                <a:solidFill>
                  <a:srgbClr val="32323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 </a:t>
            </a:r>
            <a:r>
              <a:rPr lang="en-US" altLang="ko-KR" sz="4800" dirty="0">
                <a:solidFill>
                  <a:srgbClr val="32323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4800" dirty="0">
                <a:solidFill>
                  <a:srgbClr val="32323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프론트 구현</a:t>
            </a:r>
            <a:endParaRPr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042E2-1A08-D7D7-E72C-E223F1C5DDAA}"/>
              </a:ext>
            </a:extLst>
          </p:cNvPr>
          <p:cNvSpPr txBox="1"/>
          <p:nvPr/>
        </p:nvSpPr>
        <p:spPr>
          <a:xfrm>
            <a:off x="1" y="51641"/>
            <a:ext cx="1263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23232"/>
                </a:solidFill>
                <a:latin typeface="Arial" panose="020B0604020202020204" pitchFamily="34" charset="0"/>
                <a:ea typeface="G마켓 산스 TTF Medium" panose="02000000000000000000" pitchFamily="2" charset="-127"/>
                <a:cs typeface="Arial" panose="020B0604020202020204" pitchFamily="34" charset="0"/>
              </a:rPr>
              <a:t>03</a:t>
            </a:r>
            <a:endParaRPr lang="ko-KR" altLang="en-US" sz="6000" dirty="0">
              <a:solidFill>
                <a:srgbClr val="323232"/>
              </a:solidFill>
              <a:latin typeface="Arial" panose="020B0604020202020204" pitchFamily="34" charset="0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pic>
        <p:nvPicPr>
          <p:cNvPr id="10246" name="Picture 6" descr="Unity 입문 강좌 - 1] Unity 란?">
            <a:extLst>
              <a:ext uri="{FF2B5EF4-FFF2-40B4-BE49-F238E27FC236}">
                <a16:creationId xmlns:a16="http://schemas.microsoft.com/office/drawing/2014/main" id="{9B7374F6-CB62-C805-39F8-ACF1172AC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036" y="2693309"/>
            <a:ext cx="6890657" cy="250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96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이등변 삼각형 43"/>
          <p:cNvSpPr/>
          <p:nvPr/>
        </p:nvSpPr>
        <p:spPr>
          <a:xfrm>
            <a:off x="12323509" y="684201"/>
            <a:ext cx="1717227" cy="279559"/>
          </a:xfrm>
          <a:prstGeom prst="triangle">
            <a:avLst>
              <a:gd name="adj" fmla="val 100000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대괄호 73"/>
          <p:cNvSpPr/>
          <p:nvPr/>
        </p:nvSpPr>
        <p:spPr>
          <a:xfrm>
            <a:off x="2573397" y="1752517"/>
            <a:ext cx="161925" cy="3352968"/>
          </a:xfrm>
          <a:prstGeom prst="rightBracket">
            <a:avLst>
              <a:gd name="adj" fmla="val 43627"/>
            </a:avLst>
          </a:prstGeom>
          <a:ln w="19050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461833-944F-446E-CB08-A92F3FCE9333}"/>
              </a:ext>
            </a:extLst>
          </p:cNvPr>
          <p:cNvGrpSpPr/>
          <p:nvPr/>
        </p:nvGrpSpPr>
        <p:grpSpPr>
          <a:xfrm>
            <a:off x="1447016" y="3018009"/>
            <a:ext cx="897731" cy="570621"/>
            <a:chOff x="3540919" y="2781745"/>
            <a:chExt cx="897731" cy="5706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D78FFD-8579-A94E-C9F7-368FA216BE2A}"/>
                </a:ext>
              </a:extLst>
            </p:cNvPr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C433240-DA2F-12C9-0728-286F80A57D4E}"/>
                </a:ext>
              </a:extLst>
            </p:cNvPr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2B8885-2B26-2392-FD9B-C7737ACAF19D}"/>
              </a:ext>
            </a:extLst>
          </p:cNvPr>
          <p:cNvSpPr txBox="1"/>
          <p:nvPr/>
        </p:nvSpPr>
        <p:spPr>
          <a:xfrm>
            <a:off x="3192621" y="2542783"/>
            <a:ext cx="2657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47C43-F31F-5BAB-CD58-EE01FD9B67B6}"/>
              </a:ext>
            </a:extLst>
          </p:cNvPr>
          <p:cNvSpPr txBox="1"/>
          <p:nvPr/>
        </p:nvSpPr>
        <p:spPr>
          <a:xfrm>
            <a:off x="3328206" y="3228051"/>
            <a:ext cx="2385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고객기능 요구사항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237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이등변 삼각형 43"/>
          <p:cNvSpPr/>
          <p:nvPr/>
        </p:nvSpPr>
        <p:spPr>
          <a:xfrm>
            <a:off x="12323509" y="684201"/>
            <a:ext cx="1717227" cy="279559"/>
          </a:xfrm>
          <a:prstGeom prst="triangle">
            <a:avLst>
              <a:gd name="adj" fmla="val 100000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대괄호 73"/>
          <p:cNvSpPr/>
          <p:nvPr/>
        </p:nvSpPr>
        <p:spPr>
          <a:xfrm>
            <a:off x="2573397" y="1752517"/>
            <a:ext cx="161925" cy="3352968"/>
          </a:xfrm>
          <a:prstGeom prst="rightBracket">
            <a:avLst>
              <a:gd name="adj" fmla="val 43627"/>
            </a:avLst>
          </a:prstGeom>
          <a:ln w="19050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B8885-2B26-2392-FD9B-C7737ACAF19D}"/>
              </a:ext>
            </a:extLst>
          </p:cNvPr>
          <p:cNvSpPr txBox="1"/>
          <p:nvPr/>
        </p:nvSpPr>
        <p:spPr>
          <a:xfrm>
            <a:off x="3192621" y="2542783"/>
            <a:ext cx="317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마치며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47C43-F31F-5BAB-CD58-EE01FD9B67B6}"/>
              </a:ext>
            </a:extLst>
          </p:cNvPr>
          <p:cNvSpPr txBox="1"/>
          <p:nvPr/>
        </p:nvSpPr>
        <p:spPr>
          <a:xfrm>
            <a:off x="3328206" y="3228051"/>
            <a:ext cx="2385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한계점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깨달은 점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조원 기여도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3CCF0-4624-985E-E0EB-269100F7A596}"/>
              </a:ext>
            </a:extLst>
          </p:cNvPr>
          <p:cNvSpPr txBox="1"/>
          <p:nvPr/>
        </p:nvSpPr>
        <p:spPr>
          <a:xfrm>
            <a:off x="1434142" y="2876879"/>
            <a:ext cx="842813" cy="552121"/>
          </a:xfrm>
          <a:custGeom>
            <a:avLst/>
            <a:gdLst/>
            <a:ahLst/>
            <a:cxnLst/>
            <a:rect l="l" t="t" r="r" b="b"/>
            <a:pathLst>
              <a:path w="842813" h="552121">
                <a:moveTo>
                  <a:pt x="762446" y="131713"/>
                </a:moveTo>
                <a:lnTo>
                  <a:pt x="557510" y="426839"/>
                </a:lnTo>
                <a:lnTo>
                  <a:pt x="762446" y="426839"/>
                </a:lnTo>
                <a:close/>
                <a:moveTo>
                  <a:pt x="777180" y="2679"/>
                </a:moveTo>
                <a:lnTo>
                  <a:pt x="842813" y="2679"/>
                </a:lnTo>
                <a:lnTo>
                  <a:pt x="842813" y="420780"/>
                </a:lnTo>
                <a:lnTo>
                  <a:pt x="478482" y="480092"/>
                </a:lnTo>
                <a:lnTo>
                  <a:pt x="478482" y="426839"/>
                </a:lnTo>
                <a:close/>
                <a:moveTo>
                  <a:pt x="213419" y="0"/>
                </a:moveTo>
                <a:cubicBezTo>
                  <a:pt x="248543" y="0"/>
                  <a:pt x="279350" y="7069"/>
                  <a:pt x="305841" y="21208"/>
                </a:cubicBezTo>
                <a:cubicBezTo>
                  <a:pt x="332333" y="35347"/>
                  <a:pt x="354211" y="55736"/>
                  <a:pt x="371475" y="82377"/>
                </a:cubicBezTo>
                <a:cubicBezTo>
                  <a:pt x="388739" y="109017"/>
                  <a:pt x="402282" y="141461"/>
                  <a:pt x="412105" y="179710"/>
                </a:cubicBezTo>
                <a:cubicBezTo>
                  <a:pt x="421927" y="217959"/>
                  <a:pt x="426839" y="269528"/>
                  <a:pt x="426839" y="334417"/>
                </a:cubicBezTo>
                <a:cubicBezTo>
                  <a:pt x="426839" y="372815"/>
                  <a:pt x="424867" y="407510"/>
                  <a:pt x="420923" y="438504"/>
                </a:cubicBezTo>
                <a:lnTo>
                  <a:pt x="409472" y="491327"/>
                </a:lnTo>
                <a:lnTo>
                  <a:pt x="325598" y="504981"/>
                </a:lnTo>
                <a:lnTo>
                  <a:pt x="334807" y="468362"/>
                </a:lnTo>
                <a:cubicBezTo>
                  <a:pt x="341095" y="432643"/>
                  <a:pt x="344239" y="387995"/>
                  <a:pt x="344239" y="334417"/>
                </a:cubicBezTo>
                <a:cubicBezTo>
                  <a:pt x="344239" y="226665"/>
                  <a:pt x="331663" y="155079"/>
                  <a:pt x="306511" y="119658"/>
                </a:cubicBezTo>
                <a:cubicBezTo>
                  <a:pt x="281359" y="84237"/>
                  <a:pt x="250031" y="66526"/>
                  <a:pt x="212526" y="66526"/>
                </a:cubicBezTo>
                <a:cubicBezTo>
                  <a:pt x="175617" y="66526"/>
                  <a:pt x="146149" y="82153"/>
                  <a:pt x="124122" y="113407"/>
                </a:cubicBezTo>
                <a:cubicBezTo>
                  <a:pt x="96440" y="153293"/>
                  <a:pt x="82599" y="226963"/>
                  <a:pt x="82599" y="334417"/>
                </a:cubicBezTo>
                <a:cubicBezTo>
                  <a:pt x="82599" y="415007"/>
                  <a:pt x="89673" y="475380"/>
                  <a:pt x="103821" y="515536"/>
                </a:cubicBezTo>
                <a:lnTo>
                  <a:pt x="115502" y="539184"/>
                </a:lnTo>
                <a:lnTo>
                  <a:pt x="36036" y="552121"/>
                </a:lnTo>
                <a:lnTo>
                  <a:pt x="16185" y="493142"/>
                </a:lnTo>
                <a:cubicBezTo>
                  <a:pt x="5395" y="448791"/>
                  <a:pt x="0" y="395883"/>
                  <a:pt x="0" y="334417"/>
                </a:cubicBezTo>
                <a:cubicBezTo>
                  <a:pt x="0" y="257026"/>
                  <a:pt x="7962" y="194742"/>
                  <a:pt x="23887" y="147563"/>
                </a:cubicBezTo>
                <a:cubicBezTo>
                  <a:pt x="39811" y="100385"/>
                  <a:pt x="63475" y="63996"/>
                  <a:pt x="94878" y="38398"/>
                </a:cubicBezTo>
                <a:cubicBezTo>
                  <a:pt x="126280" y="12799"/>
                  <a:pt x="165794" y="0"/>
                  <a:pt x="21341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934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51641"/>
            <a:ext cx="12191998" cy="1015663"/>
            <a:chOff x="0" y="-62796"/>
            <a:chExt cx="12191998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3" y="113884"/>
              <a:ext cx="11236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마치며</a:t>
              </a:r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얻게 된 경험 및 한계점</a:t>
              </a:r>
              <a:endParaRPr lang="ko-KR" altLang="en-US" sz="48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04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8F18975-8B49-8240-65A6-7676D983292A}"/>
              </a:ext>
            </a:extLst>
          </p:cNvPr>
          <p:cNvSpPr txBox="1"/>
          <p:nvPr/>
        </p:nvSpPr>
        <p:spPr>
          <a:xfrm>
            <a:off x="2160634" y="4105382"/>
            <a:ext cx="393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얻게 된 경험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E1747-5025-14B6-6CD4-E46DA129E19D}"/>
              </a:ext>
            </a:extLst>
          </p:cNvPr>
          <p:cNvSpPr txBox="1"/>
          <p:nvPr/>
        </p:nvSpPr>
        <p:spPr>
          <a:xfrm>
            <a:off x="2173408" y="4745727"/>
            <a:ext cx="934697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진행하며 수정사항이 생겼을 때 문서작업의 중요성을 깨달음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요구사항을 초기에 잘 분석해야 결과물에 무리가 없다는 것을 몸소 느낌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이전에 조금씩 배워왔던 구현 기술들을 프로젝트에 사용하며 좀 더 깊은 이해와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이유를 알게 되었음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5E32C-A358-846F-F3F6-34C12D05E2F0}"/>
              </a:ext>
            </a:extLst>
          </p:cNvPr>
          <p:cNvSpPr txBox="1"/>
          <p:nvPr/>
        </p:nvSpPr>
        <p:spPr>
          <a:xfrm>
            <a:off x="2173408" y="1874003"/>
            <a:ext cx="2284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한계점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E98FE-7521-9AAF-8384-0970E964AA55}"/>
              </a:ext>
            </a:extLst>
          </p:cNvPr>
          <p:cNvSpPr txBox="1"/>
          <p:nvPr/>
        </p:nvSpPr>
        <p:spPr>
          <a:xfrm>
            <a:off x="2160634" y="2458778"/>
            <a:ext cx="90885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 투입 인원과 적절한 역할 분배가 중요하다고 느낌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시작할 때 고객의 니즈를 정확히 파악하는 것이 중요하다고 느낌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913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" y="51641"/>
            <a:ext cx="12191998" cy="1015663"/>
            <a:chOff x="0" y="-62796"/>
            <a:chExt cx="12191998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3" y="113884"/>
              <a:ext cx="11236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마치며</a:t>
              </a:r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4800" dirty="0" err="1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팀플기여도</a:t>
              </a:r>
              <a:endParaRPr lang="ko-KR" altLang="en-US" sz="48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04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62" name="TextBox 61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65" name="TextBox 64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68" name="TextBox 67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71" name="TextBox 7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CBBC8EB-4843-01CC-EFD3-E66201E44E95}"/>
              </a:ext>
            </a:extLst>
          </p:cNvPr>
          <p:cNvSpPr/>
          <p:nvPr/>
        </p:nvSpPr>
        <p:spPr>
          <a:xfrm>
            <a:off x="2541447" y="1927626"/>
            <a:ext cx="8382478" cy="3902268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R="0" lvl="0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	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334EC-C2F1-A8FD-48BC-039EF1AD392F}"/>
              </a:ext>
            </a:extLst>
          </p:cNvPr>
          <p:cNvSpPr txBox="1"/>
          <p:nvPr/>
        </p:nvSpPr>
        <p:spPr>
          <a:xfrm>
            <a:off x="3972746" y="2181347"/>
            <a:ext cx="5519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조원 기여 비율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algn="ctr"/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48592-48F0-5B06-B5D4-C3C67746C97C}"/>
              </a:ext>
            </a:extLst>
          </p:cNvPr>
          <p:cNvSpPr txBox="1"/>
          <p:nvPr/>
        </p:nvSpPr>
        <p:spPr>
          <a:xfrm>
            <a:off x="4116252" y="3403271"/>
            <a:ext cx="4968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양원준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201710872: 1/4 </a:t>
            </a:r>
          </a:p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이승주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201915030: 1/4</a:t>
            </a:r>
          </a:p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김형준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201910949: 1/4</a:t>
            </a:r>
          </a:p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이윤석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202010961</a:t>
            </a:r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: 1/4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86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35" name="TextBox 34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38" name="TextBox 37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46" name="TextBox 45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8" name="직선 연결선 47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51" name="TextBox 5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1" y="51641"/>
            <a:ext cx="11290134" cy="1015663"/>
            <a:chOff x="0" y="-62796"/>
            <a:chExt cx="11290134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4" y="113884"/>
              <a:ext cx="103348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 분석</a:t>
              </a:r>
              <a:r>
                <a:rPr lang="en-US" altLang="ko-KR" sz="48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– </a:t>
              </a:r>
              <a:r>
                <a:rPr lang="ko-KR" altLang="en-US" sz="48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고객기능 요구사항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01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72F1583-F21D-9BAB-AB90-F4C1F4987619}"/>
              </a:ext>
            </a:extLst>
          </p:cNvPr>
          <p:cNvGrpSpPr/>
          <p:nvPr/>
        </p:nvGrpSpPr>
        <p:grpSpPr>
          <a:xfrm>
            <a:off x="1483746" y="2054063"/>
            <a:ext cx="5067649" cy="1314764"/>
            <a:chOff x="1483746" y="2113825"/>
            <a:chExt cx="5067649" cy="119524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C9BF4ED-E4F1-E0DC-EFB6-E4F75F67FADC}"/>
                </a:ext>
              </a:extLst>
            </p:cNvPr>
            <p:cNvGrpSpPr/>
            <p:nvPr/>
          </p:nvGrpSpPr>
          <p:grpSpPr>
            <a:xfrm>
              <a:off x="1483746" y="2409327"/>
              <a:ext cx="5067649" cy="899738"/>
              <a:chOff x="-973494" y="1881443"/>
              <a:chExt cx="5067649" cy="899738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852E758C-716D-3376-11BC-EAECCFC75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73494" y="2311565"/>
                <a:ext cx="5067649" cy="469616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F69D51C-6E24-CCDD-8721-68C7D28D89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45460" y="1881443"/>
                <a:ext cx="5011573" cy="469616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EE058A-BC10-543B-3DB1-0C575A2BD5C5}"/>
                </a:ext>
              </a:extLst>
            </p:cNvPr>
            <p:cNvSpPr txBox="1"/>
            <p:nvPr/>
          </p:nvSpPr>
          <p:spPr>
            <a:xfrm>
              <a:off x="1483746" y="2113825"/>
              <a:ext cx="20218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관련 요구사항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4A5635-BB7D-8F44-3E2C-A12F9564DE3F}"/>
              </a:ext>
            </a:extLst>
          </p:cNvPr>
          <p:cNvGrpSpPr/>
          <p:nvPr/>
        </p:nvGrpSpPr>
        <p:grpSpPr>
          <a:xfrm>
            <a:off x="1481064" y="4017530"/>
            <a:ext cx="5042294" cy="2059493"/>
            <a:chOff x="1619160" y="3742830"/>
            <a:chExt cx="5042294" cy="187226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ABA8BB3-4864-3D7A-8328-5E540D10C9E5}"/>
                </a:ext>
              </a:extLst>
            </p:cNvPr>
            <p:cNvSpPr txBox="1"/>
            <p:nvPr/>
          </p:nvSpPr>
          <p:spPr>
            <a:xfrm>
              <a:off x="1619160" y="3742830"/>
              <a:ext cx="20218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목록 및 작업 관련 요구사항</a:t>
              </a: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51FD4CE-8B4F-2363-23EC-B759AEA0F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7194" y="4486743"/>
              <a:ext cx="5004000" cy="112835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735264B-701B-51E3-1DF1-C76447453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9881" y="4077826"/>
              <a:ext cx="5011573" cy="469616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6E8E834-EACE-49F7-26B1-686241F4A63C}"/>
              </a:ext>
            </a:extLst>
          </p:cNvPr>
          <p:cNvGrpSpPr/>
          <p:nvPr/>
        </p:nvGrpSpPr>
        <p:grpSpPr>
          <a:xfrm>
            <a:off x="6906060" y="3117045"/>
            <a:ext cx="5011573" cy="2022147"/>
            <a:chOff x="6906060" y="3208961"/>
            <a:chExt cx="5011573" cy="183831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8754158-5056-0441-400B-7A2B6A7393C6}"/>
                </a:ext>
              </a:extLst>
            </p:cNvPr>
            <p:cNvGrpSpPr/>
            <p:nvPr/>
          </p:nvGrpSpPr>
          <p:grpSpPr>
            <a:xfrm>
              <a:off x="6906060" y="3518234"/>
              <a:ext cx="5011573" cy="1529042"/>
              <a:chOff x="6906060" y="4058020"/>
              <a:chExt cx="5011573" cy="1529042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2C95B8B9-D5C1-64A3-652B-331893FDCB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13633" y="4486743"/>
                <a:ext cx="5004000" cy="1100319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1731D437-F630-5E7E-C503-449AABFF4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6060" y="4058020"/>
                <a:ext cx="5011573" cy="469616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AD612CB-6C13-DA22-BAB4-E4ABBFBF4E06}"/>
                </a:ext>
              </a:extLst>
            </p:cNvPr>
            <p:cNvSpPr txBox="1"/>
            <p:nvPr/>
          </p:nvSpPr>
          <p:spPr>
            <a:xfrm>
              <a:off x="6906060" y="3208961"/>
              <a:ext cx="20218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조회 및 정렬 관련 요구사항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762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35" name="TextBox 34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38" name="TextBox 37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46" name="TextBox 45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8" name="직선 연결선 47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51" name="TextBox 5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1" y="51641"/>
            <a:ext cx="9227070" cy="1015663"/>
            <a:chOff x="0" y="-62796"/>
            <a:chExt cx="9227070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4" y="113884"/>
              <a:ext cx="82718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 분석</a:t>
              </a:r>
              <a:r>
                <a:rPr lang="en-US" altLang="ko-KR" sz="48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– </a:t>
              </a:r>
              <a:r>
                <a:rPr lang="ko-KR" altLang="en-US" sz="4800" dirty="0" err="1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유스케이스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01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그림 4" descr="텍스트, 스크린샷, 도표, 흑백이(가) 표시된 사진&#10;&#10;자동 생성된 설명">
            <a:extLst>
              <a:ext uri="{FF2B5EF4-FFF2-40B4-BE49-F238E27FC236}">
                <a16:creationId xmlns:a16="http://schemas.microsoft.com/office/drawing/2014/main" id="{0CD75D92-01CB-2D8D-F4F6-B034DD855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40" y="1299374"/>
            <a:ext cx="6725792" cy="55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03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35" name="TextBox 34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38" name="TextBox 37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46" name="TextBox 45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8" name="직선 연결선 47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51" name="TextBox 5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1" y="51641"/>
            <a:ext cx="9227070" cy="1015663"/>
            <a:chOff x="0" y="-62796"/>
            <a:chExt cx="9227070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4" y="113884"/>
              <a:ext cx="82718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 분석</a:t>
              </a:r>
              <a:r>
                <a:rPr lang="en-US" altLang="ko-KR" sz="48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– </a:t>
              </a:r>
              <a:r>
                <a:rPr lang="ko-KR" altLang="en-US" sz="4800" dirty="0" err="1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유스케이스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01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FA50CFF-A4D4-7233-D1AE-0A795BCD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36" y="1896382"/>
            <a:ext cx="3645173" cy="46344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4F31B3-4B60-2458-DC8A-9513672D3D0C}"/>
              </a:ext>
            </a:extLst>
          </p:cNvPr>
          <p:cNvSpPr txBox="1"/>
          <p:nvPr/>
        </p:nvSpPr>
        <p:spPr>
          <a:xfrm>
            <a:off x="979972" y="1604436"/>
            <a:ext cx="38358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목록 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uc001~016</a:t>
            </a:r>
            <a:endParaRPr lang="ko-KR" altLang="en-US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9C8092-94F6-7B60-944E-4ED16D512ACF}"/>
              </a:ext>
            </a:extLst>
          </p:cNvPr>
          <p:cNvGrpSpPr/>
          <p:nvPr/>
        </p:nvGrpSpPr>
        <p:grpSpPr>
          <a:xfrm>
            <a:off x="6847840" y="3072387"/>
            <a:ext cx="4522777" cy="2282471"/>
            <a:chOff x="6786880" y="2849112"/>
            <a:chExt cx="4522777" cy="228247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BB7833D-A62C-C33B-7175-6674EE281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12928" y="3599833"/>
              <a:ext cx="4486569" cy="41003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9EC4D3D-B180-66A4-EFAB-709A1D548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6880" y="4009864"/>
              <a:ext cx="4522777" cy="11217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9D2FA5-9751-ADFD-4E6A-9829D700667F}"/>
                </a:ext>
              </a:extLst>
            </p:cNvPr>
            <p:cNvSpPr txBox="1"/>
            <p:nvPr/>
          </p:nvSpPr>
          <p:spPr>
            <a:xfrm>
              <a:off x="6914665" y="3205959"/>
              <a:ext cx="38358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[UC</a:t>
              </a:r>
              <a:r>
                <a:rPr lang="ko-KR" altLang="en-US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001~003]</a:t>
              </a:r>
              <a:endPara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D83E9D-E16B-2705-697F-81B93DFCCAE7}"/>
                </a:ext>
              </a:extLst>
            </p:cNvPr>
            <p:cNvSpPr txBox="1"/>
            <p:nvPr/>
          </p:nvSpPr>
          <p:spPr>
            <a:xfrm>
              <a:off x="7006105" y="2849112"/>
              <a:ext cx="38358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요구사항 관련 </a:t>
              </a:r>
              <a:r>
                <a:rPr lang="ko-KR" altLang="en-US" sz="16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유스케이스</a:t>
              </a:r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목록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F30A4C-A2BC-0801-665F-08CC0250C36D}"/>
              </a:ext>
            </a:extLst>
          </p:cNvPr>
          <p:cNvSpPr/>
          <p:nvPr/>
        </p:nvSpPr>
        <p:spPr>
          <a:xfrm>
            <a:off x="1317536" y="2203612"/>
            <a:ext cx="3444964" cy="836768"/>
          </a:xfrm>
          <a:prstGeom prst="rect">
            <a:avLst/>
          </a:prstGeom>
          <a:noFill/>
          <a:ln w="25400">
            <a:solidFill>
              <a:srgbClr val="FF99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312C9A8-8B85-BB4F-462F-086C2140E3A9}"/>
              </a:ext>
            </a:extLst>
          </p:cNvPr>
          <p:cNvCxnSpPr/>
          <p:nvPr/>
        </p:nvCxnSpPr>
        <p:spPr>
          <a:xfrm>
            <a:off x="4908709" y="2536013"/>
            <a:ext cx="1674971" cy="1314623"/>
          </a:xfrm>
          <a:prstGeom prst="straightConnector1">
            <a:avLst/>
          </a:prstGeom>
          <a:ln w="38100">
            <a:solidFill>
              <a:srgbClr val="FF84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15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35" name="TextBox 34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38" name="TextBox 37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46" name="TextBox 45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8" name="직선 연결선 47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51" name="TextBox 5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1" y="51641"/>
            <a:ext cx="9443475" cy="1015663"/>
            <a:chOff x="0" y="-62796"/>
            <a:chExt cx="9443475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4" y="113884"/>
              <a:ext cx="84882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 분석</a:t>
              </a:r>
              <a:r>
                <a:rPr lang="en-US" altLang="ko-KR" sz="48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– </a:t>
              </a:r>
              <a:r>
                <a:rPr lang="ko-KR" altLang="en-US" sz="4800" dirty="0" err="1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유스케이스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01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A6991B4-E107-E488-35E9-D4AE1B28E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36" y="1896382"/>
            <a:ext cx="3645173" cy="46344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5A1C4-B5D5-1CC2-8B2E-4931AF4A910E}"/>
              </a:ext>
            </a:extLst>
          </p:cNvPr>
          <p:cNvSpPr txBox="1"/>
          <p:nvPr/>
        </p:nvSpPr>
        <p:spPr>
          <a:xfrm>
            <a:off x="979972" y="1604436"/>
            <a:ext cx="38358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목록 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uc001~016</a:t>
            </a:r>
            <a:endParaRPr lang="ko-KR" altLang="en-US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6F836F-D2CB-6A08-A6E1-F1DDC7E2309D}"/>
              </a:ext>
            </a:extLst>
          </p:cNvPr>
          <p:cNvGrpSpPr/>
          <p:nvPr/>
        </p:nvGrpSpPr>
        <p:grpSpPr>
          <a:xfrm>
            <a:off x="7082045" y="2495667"/>
            <a:ext cx="4536934" cy="3435912"/>
            <a:chOff x="6949965" y="2351910"/>
            <a:chExt cx="4536934" cy="34359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95EA7AC-1576-D632-C6F8-1E3469DAC872}"/>
                </a:ext>
              </a:extLst>
            </p:cNvPr>
            <p:cNvGrpSpPr/>
            <p:nvPr/>
          </p:nvGrpSpPr>
          <p:grpSpPr>
            <a:xfrm>
              <a:off x="6949965" y="3193325"/>
              <a:ext cx="4536934" cy="2594497"/>
              <a:chOff x="5537725" y="1769705"/>
              <a:chExt cx="4536934" cy="259449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C5835101-CE19-9A78-B877-BD45E5A48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7725" y="2112197"/>
                <a:ext cx="4536934" cy="2252005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5C27AB2-21D2-051E-B674-79531AD44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2908" y="1769705"/>
                <a:ext cx="4486569" cy="410031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1F2497-2114-AADF-CEFB-66B634AF8D19}"/>
                </a:ext>
              </a:extLst>
            </p:cNvPr>
            <p:cNvSpPr txBox="1"/>
            <p:nvPr/>
          </p:nvSpPr>
          <p:spPr>
            <a:xfrm>
              <a:off x="7092596" y="2708757"/>
              <a:ext cx="38358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[UC</a:t>
              </a:r>
              <a:r>
                <a:rPr lang="ko-KR" altLang="en-US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006~011]</a:t>
              </a:r>
              <a:endPara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83B590-C2E4-74E2-35AC-69EE7A224A80}"/>
                </a:ext>
              </a:extLst>
            </p:cNvPr>
            <p:cNvSpPr txBox="1"/>
            <p:nvPr/>
          </p:nvSpPr>
          <p:spPr>
            <a:xfrm>
              <a:off x="7184036" y="2351910"/>
              <a:ext cx="38358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목록 및 작업 관련 </a:t>
              </a:r>
              <a:r>
                <a:rPr lang="ko-KR" altLang="en-US" sz="16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유스케이스</a:t>
              </a:r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목록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C10E99-92CC-9D4B-2BEB-D1EEC759CA75}"/>
              </a:ext>
            </a:extLst>
          </p:cNvPr>
          <p:cNvSpPr/>
          <p:nvPr/>
        </p:nvSpPr>
        <p:spPr>
          <a:xfrm>
            <a:off x="1269926" y="3512740"/>
            <a:ext cx="3545914" cy="1658699"/>
          </a:xfrm>
          <a:prstGeom prst="rect">
            <a:avLst/>
          </a:prstGeom>
          <a:noFill/>
          <a:ln w="25400">
            <a:solidFill>
              <a:srgbClr val="FF99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C377618-2E88-F028-1E63-FD7D496807E3}"/>
              </a:ext>
            </a:extLst>
          </p:cNvPr>
          <p:cNvCxnSpPr>
            <a:cxnSpLocks/>
          </p:cNvCxnSpPr>
          <p:nvPr/>
        </p:nvCxnSpPr>
        <p:spPr>
          <a:xfrm>
            <a:off x="4908709" y="4340514"/>
            <a:ext cx="1962697" cy="0"/>
          </a:xfrm>
          <a:prstGeom prst="straightConnector1">
            <a:avLst/>
          </a:prstGeom>
          <a:ln w="38100">
            <a:solidFill>
              <a:srgbClr val="FF84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1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35" name="TextBox 34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38" name="TextBox 37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46" name="TextBox 45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8" name="직선 연결선 47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51" name="TextBox 5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1" y="51641"/>
            <a:ext cx="9227070" cy="1015663"/>
            <a:chOff x="0" y="-62796"/>
            <a:chExt cx="9227070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4" y="113884"/>
              <a:ext cx="82718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 분석</a:t>
              </a:r>
              <a:r>
                <a:rPr lang="en-US" altLang="ko-KR" sz="4800" dirty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– </a:t>
              </a:r>
              <a:r>
                <a:rPr lang="ko-KR" altLang="en-US" sz="4800" dirty="0" err="1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유스케이스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01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64754B1-5AF8-EFEB-1341-C8311F304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36" y="1881932"/>
            <a:ext cx="3645173" cy="46344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70DAFF-0CE1-8045-4C83-77C8490F127B}"/>
              </a:ext>
            </a:extLst>
          </p:cNvPr>
          <p:cNvSpPr txBox="1"/>
          <p:nvPr/>
        </p:nvSpPr>
        <p:spPr>
          <a:xfrm>
            <a:off x="979972" y="1604436"/>
            <a:ext cx="38358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목록 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uc001~016</a:t>
            </a:r>
            <a:endParaRPr lang="ko-KR" altLang="en-US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D8B1F3B-14B9-E267-0F55-AA6F8B45990B}"/>
              </a:ext>
            </a:extLst>
          </p:cNvPr>
          <p:cNvGrpSpPr/>
          <p:nvPr/>
        </p:nvGrpSpPr>
        <p:grpSpPr>
          <a:xfrm>
            <a:off x="6941222" y="2374475"/>
            <a:ext cx="4295524" cy="3387049"/>
            <a:chOff x="6815820" y="2118488"/>
            <a:chExt cx="4295524" cy="338704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7916095-D946-A562-CFFB-58A73C557CE7}"/>
                </a:ext>
              </a:extLst>
            </p:cNvPr>
            <p:cNvGrpSpPr/>
            <p:nvPr/>
          </p:nvGrpSpPr>
          <p:grpSpPr>
            <a:xfrm>
              <a:off x="6815820" y="2931779"/>
              <a:ext cx="4295524" cy="2573758"/>
              <a:chOff x="5245044" y="1974721"/>
              <a:chExt cx="4608000" cy="262971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45AE5C0-8736-385A-F8D7-4D882DBE6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45044" y="2869810"/>
                <a:ext cx="4608000" cy="1734621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80C352C-917C-4556-CE12-F4DF3F8C7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85685" y="1974721"/>
                <a:ext cx="4486569" cy="410031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A75CA56C-AB81-92CF-28B7-CAB599F8E1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1934" y="2305732"/>
                <a:ext cx="4572000" cy="590577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102253-30D9-0C6B-7793-942EAD3094AB}"/>
                </a:ext>
              </a:extLst>
            </p:cNvPr>
            <p:cNvSpPr txBox="1"/>
            <p:nvPr/>
          </p:nvSpPr>
          <p:spPr>
            <a:xfrm>
              <a:off x="6853705" y="2475335"/>
              <a:ext cx="38358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[UC 004~005 &amp;012~016]</a:t>
              </a:r>
              <a:endPara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4A0F2D-D04C-ECCC-BD81-2336E41BAEB2}"/>
                </a:ext>
              </a:extLst>
            </p:cNvPr>
            <p:cNvSpPr txBox="1"/>
            <p:nvPr/>
          </p:nvSpPr>
          <p:spPr>
            <a:xfrm>
              <a:off x="6945145" y="2118488"/>
              <a:ext cx="38358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조회 및 정렬 관련 </a:t>
              </a:r>
              <a:r>
                <a:rPr lang="ko-KR" altLang="en-US" sz="16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유스케이스</a:t>
              </a:r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목록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6840B4-490E-C912-9C44-7DCB7381CD02}"/>
              </a:ext>
            </a:extLst>
          </p:cNvPr>
          <p:cNvSpPr/>
          <p:nvPr/>
        </p:nvSpPr>
        <p:spPr>
          <a:xfrm>
            <a:off x="1314336" y="3010616"/>
            <a:ext cx="3444964" cy="418384"/>
          </a:xfrm>
          <a:prstGeom prst="rect">
            <a:avLst/>
          </a:prstGeom>
          <a:noFill/>
          <a:ln w="25400">
            <a:solidFill>
              <a:srgbClr val="FF99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64EDC8-32E7-299D-513C-692925CAEB8D}"/>
              </a:ext>
            </a:extLst>
          </p:cNvPr>
          <p:cNvSpPr/>
          <p:nvPr/>
        </p:nvSpPr>
        <p:spPr>
          <a:xfrm>
            <a:off x="1308596" y="5194934"/>
            <a:ext cx="3444964" cy="1236345"/>
          </a:xfrm>
          <a:prstGeom prst="rect">
            <a:avLst/>
          </a:prstGeom>
          <a:noFill/>
          <a:ln w="25400">
            <a:solidFill>
              <a:srgbClr val="FF99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E3B862-89ED-31F4-6D18-3B9823F48749}"/>
              </a:ext>
            </a:extLst>
          </p:cNvPr>
          <p:cNvCxnSpPr>
            <a:cxnSpLocks/>
          </p:cNvCxnSpPr>
          <p:nvPr/>
        </p:nvCxnSpPr>
        <p:spPr>
          <a:xfrm>
            <a:off x="4915132" y="3187766"/>
            <a:ext cx="1668548" cy="442749"/>
          </a:xfrm>
          <a:prstGeom prst="straightConnector1">
            <a:avLst/>
          </a:prstGeom>
          <a:ln w="38100">
            <a:solidFill>
              <a:srgbClr val="FF84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15B4BC-CD4D-B7C5-CB01-333A5AE55932}"/>
              </a:ext>
            </a:extLst>
          </p:cNvPr>
          <p:cNvCxnSpPr>
            <a:cxnSpLocks/>
          </p:cNvCxnSpPr>
          <p:nvPr/>
        </p:nvCxnSpPr>
        <p:spPr>
          <a:xfrm flipV="1">
            <a:off x="4953769" y="5337454"/>
            <a:ext cx="1760262" cy="406862"/>
          </a:xfrm>
          <a:prstGeom prst="straightConnector1">
            <a:avLst/>
          </a:prstGeom>
          <a:ln w="38100">
            <a:solidFill>
              <a:srgbClr val="FF84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675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254" y="1278000"/>
            <a:ext cx="54000" cy="5580000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16200000">
            <a:off x="6069002" y="-4845605"/>
            <a:ext cx="54000" cy="12192001"/>
          </a:xfrm>
          <a:prstGeom prst="rect">
            <a:avLst/>
          </a:prstGeom>
          <a:solidFill>
            <a:srgbClr val="32323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36262" y="1881932"/>
            <a:ext cx="682732" cy="433960"/>
            <a:chOff x="3540919" y="2781745"/>
            <a:chExt cx="897731" cy="570621"/>
          </a:xfrm>
        </p:grpSpPr>
        <p:sp>
          <p:nvSpPr>
            <p:cNvPr id="35" name="TextBox 34"/>
            <p:cNvSpPr txBox="1"/>
            <p:nvPr/>
          </p:nvSpPr>
          <p:spPr>
            <a:xfrm>
              <a:off x="3574382" y="2781745"/>
              <a:ext cx="807541" cy="552121"/>
            </a:xfrm>
            <a:custGeom>
              <a:avLst/>
              <a:gdLst/>
              <a:ahLst/>
              <a:cxnLst/>
              <a:rect l="l" t="t" r="r" b="b"/>
              <a:pathLst>
                <a:path w="807541" h="552121">
                  <a:moveTo>
                    <a:pt x="755749" y="0"/>
                  </a:moveTo>
                  <a:lnTo>
                    <a:pt x="807541" y="0"/>
                  </a:lnTo>
                  <a:lnTo>
                    <a:pt x="807541" y="426522"/>
                  </a:lnTo>
                  <a:lnTo>
                    <a:pt x="727174" y="439606"/>
                  </a:lnTo>
                  <a:lnTo>
                    <a:pt x="727174" y="145108"/>
                  </a:lnTo>
                  <a:cubicBezTo>
                    <a:pt x="707826" y="163562"/>
                    <a:pt x="682451" y="182017"/>
                    <a:pt x="651049" y="200472"/>
                  </a:cubicBezTo>
                  <a:cubicBezTo>
                    <a:pt x="619646" y="218926"/>
                    <a:pt x="591443" y="232767"/>
                    <a:pt x="566440" y="241995"/>
                  </a:cubicBezTo>
                  <a:lnTo>
                    <a:pt x="566440" y="164306"/>
                  </a:lnTo>
                  <a:cubicBezTo>
                    <a:pt x="611386" y="143173"/>
                    <a:pt x="650676" y="117574"/>
                    <a:pt x="684312" y="87511"/>
                  </a:cubicBezTo>
                  <a:cubicBezTo>
                    <a:pt x="717947" y="57448"/>
                    <a:pt x="741759" y="28277"/>
                    <a:pt x="755749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 flipV="1">
              <a:off x="3540919" y="3204727"/>
              <a:ext cx="897731" cy="147639"/>
            </a:xfrm>
            <a:prstGeom prst="line">
              <a:avLst/>
            </a:prstGeom>
            <a:ln w="19050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109258" y="3193325"/>
            <a:ext cx="736740" cy="437190"/>
            <a:chOff x="7683582" y="2781745"/>
            <a:chExt cx="968747" cy="574866"/>
          </a:xfrm>
        </p:grpSpPr>
        <p:sp>
          <p:nvSpPr>
            <p:cNvPr id="38" name="TextBox 37"/>
            <p:cNvSpPr txBox="1"/>
            <p:nvPr/>
          </p:nvSpPr>
          <p:spPr>
            <a:xfrm>
              <a:off x="7726023" y="2781745"/>
              <a:ext cx="926306" cy="552121"/>
            </a:xfrm>
            <a:custGeom>
              <a:avLst/>
              <a:gdLst/>
              <a:ahLst/>
              <a:cxnLst/>
              <a:rect l="l" t="t" r="r" b="b"/>
              <a:pathLst>
                <a:path w="926306" h="552121">
                  <a:moveTo>
                    <a:pt x="722263" y="0"/>
                  </a:moveTo>
                  <a:cubicBezTo>
                    <a:pt x="785068" y="0"/>
                    <a:pt x="834777" y="17413"/>
                    <a:pt x="871389" y="52239"/>
                  </a:cubicBezTo>
                  <a:cubicBezTo>
                    <a:pt x="908000" y="87065"/>
                    <a:pt x="926306" y="130225"/>
                    <a:pt x="926306" y="181719"/>
                  </a:cubicBezTo>
                  <a:cubicBezTo>
                    <a:pt x="926306" y="207913"/>
                    <a:pt x="920948" y="233660"/>
                    <a:pt x="910233" y="258961"/>
                  </a:cubicBezTo>
                  <a:cubicBezTo>
                    <a:pt x="899517" y="284262"/>
                    <a:pt x="881732" y="310902"/>
                    <a:pt x="856878" y="338882"/>
                  </a:cubicBezTo>
                  <a:cubicBezTo>
                    <a:pt x="844451" y="352872"/>
                    <a:pt x="827912" y="369466"/>
                    <a:pt x="807262" y="388665"/>
                  </a:cubicBezTo>
                  <a:lnTo>
                    <a:pt x="754453" y="435165"/>
                  </a:lnTo>
                  <a:lnTo>
                    <a:pt x="617124" y="457522"/>
                  </a:lnTo>
                  <a:lnTo>
                    <a:pt x="661987" y="415231"/>
                  </a:lnTo>
                  <a:cubicBezTo>
                    <a:pt x="733127" y="356890"/>
                    <a:pt x="781199" y="310679"/>
                    <a:pt x="806202" y="276597"/>
                  </a:cubicBezTo>
                  <a:cubicBezTo>
                    <a:pt x="831205" y="242516"/>
                    <a:pt x="843707" y="210294"/>
                    <a:pt x="843707" y="179933"/>
                  </a:cubicBezTo>
                  <a:cubicBezTo>
                    <a:pt x="843707" y="148084"/>
                    <a:pt x="832321" y="121221"/>
                    <a:pt x="809550" y="99343"/>
                  </a:cubicBezTo>
                  <a:cubicBezTo>
                    <a:pt x="786780" y="77465"/>
                    <a:pt x="757089" y="66526"/>
                    <a:pt x="720477" y="66526"/>
                  </a:cubicBezTo>
                  <a:cubicBezTo>
                    <a:pt x="681782" y="66526"/>
                    <a:pt x="650825" y="78135"/>
                    <a:pt x="627608" y="101352"/>
                  </a:cubicBezTo>
                  <a:cubicBezTo>
                    <a:pt x="604391" y="124569"/>
                    <a:pt x="592633" y="156716"/>
                    <a:pt x="592336" y="197793"/>
                  </a:cubicBezTo>
                  <a:lnTo>
                    <a:pt x="509736" y="189310"/>
                  </a:lnTo>
                  <a:cubicBezTo>
                    <a:pt x="515392" y="127695"/>
                    <a:pt x="536674" y="80739"/>
                    <a:pt x="573583" y="48444"/>
                  </a:cubicBezTo>
                  <a:cubicBezTo>
                    <a:pt x="610493" y="16148"/>
                    <a:pt x="660053" y="0"/>
                    <a:pt x="722263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8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3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3" y="113407"/>
                  </a:cubicBezTo>
                  <a:cubicBezTo>
                    <a:pt x="96441" y="153293"/>
                    <a:pt x="82600" y="226963"/>
                    <a:pt x="82600" y="334417"/>
                  </a:cubicBezTo>
                  <a:cubicBezTo>
                    <a:pt x="82600" y="415007"/>
                    <a:pt x="89674" y="475380"/>
                    <a:pt x="103822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1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 flipV="1">
              <a:off x="7683582" y="3208972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121262" y="4507948"/>
            <a:ext cx="755172" cy="436376"/>
            <a:chOff x="3540919" y="4902200"/>
            <a:chExt cx="992983" cy="573797"/>
          </a:xfrm>
        </p:grpSpPr>
        <p:sp>
          <p:nvSpPr>
            <p:cNvPr id="46" name="TextBox 45"/>
            <p:cNvSpPr txBox="1"/>
            <p:nvPr/>
          </p:nvSpPr>
          <p:spPr>
            <a:xfrm>
              <a:off x="3574382" y="4902200"/>
              <a:ext cx="926057" cy="552121"/>
            </a:xfrm>
            <a:custGeom>
              <a:avLst/>
              <a:gdLst/>
              <a:ahLst/>
              <a:cxnLst/>
              <a:rect l="l" t="t" r="r" b="b"/>
              <a:pathLst>
                <a:path w="926057" h="552121">
                  <a:moveTo>
                    <a:pt x="710208" y="0"/>
                  </a:moveTo>
                  <a:cubicBezTo>
                    <a:pt x="745926" y="0"/>
                    <a:pt x="778817" y="7665"/>
                    <a:pt x="808880" y="22994"/>
                  </a:cubicBezTo>
                  <a:cubicBezTo>
                    <a:pt x="838944" y="38323"/>
                    <a:pt x="861938" y="59234"/>
                    <a:pt x="877862" y="85725"/>
                  </a:cubicBezTo>
                  <a:cubicBezTo>
                    <a:pt x="893787" y="112217"/>
                    <a:pt x="901749" y="140345"/>
                    <a:pt x="901749" y="170111"/>
                  </a:cubicBezTo>
                  <a:cubicBezTo>
                    <a:pt x="901749" y="198388"/>
                    <a:pt x="894159" y="224135"/>
                    <a:pt x="878979" y="247352"/>
                  </a:cubicBezTo>
                  <a:cubicBezTo>
                    <a:pt x="863798" y="270570"/>
                    <a:pt x="841325" y="289024"/>
                    <a:pt x="811559" y="302717"/>
                  </a:cubicBezTo>
                  <a:cubicBezTo>
                    <a:pt x="850255" y="311646"/>
                    <a:pt x="880318" y="330175"/>
                    <a:pt x="901749" y="358304"/>
                  </a:cubicBezTo>
                  <a:cubicBezTo>
                    <a:pt x="912464" y="372368"/>
                    <a:pt x="920501" y="388200"/>
                    <a:pt x="925859" y="405799"/>
                  </a:cubicBezTo>
                  <a:lnTo>
                    <a:pt x="926057" y="407228"/>
                  </a:lnTo>
                  <a:lnTo>
                    <a:pt x="840643" y="421134"/>
                  </a:lnTo>
                  <a:lnTo>
                    <a:pt x="839577" y="415175"/>
                  </a:lnTo>
                  <a:cubicBezTo>
                    <a:pt x="833549" y="399957"/>
                    <a:pt x="824508" y="386358"/>
                    <a:pt x="812452" y="374377"/>
                  </a:cubicBezTo>
                  <a:cubicBezTo>
                    <a:pt x="788342" y="350416"/>
                    <a:pt x="757684" y="338435"/>
                    <a:pt x="720477" y="338435"/>
                  </a:cubicBezTo>
                  <a:cubicBezTo>
                    <a:pt x="705296" y="338435"/>
                    <a:pt x="686395" y="341412"/>
                    <a:pt x="663773" y="347365"/>
                  </a:cubicBezTo>
                  <a:lnTo>
                    <a:pt x="672703" y="276820"/>
                  </a:lnTo>
                  <a:cubicBezTo>
                    <a:pt x="678061" y="277416"/>
                    <a:pt x="682377" y="277713"/>
                    <a:pt x="685651" y="277713"/>
                  </a:cubicBezTo>
                  <a:cubicBezTo>
                    <a:pt x="719881" y="277713"/>
                    <a:pt x="750689" y="268784"/>
                    <a:pt x="778073" y="250924"/>
                  </a:cubicBezTo>
                  <a:cubicBezTo>
                    <a:pt x="805458" y="233065"/>
                    <a:pt x="819150" y="205532"/>
                    <a:pt x="819150" y="168325"/>
                  </a:cubicBezTo>
                  <a:cubicBezTo>
                    <a:pt x="819150" y="138857"/>
                    <a:pt x="809178" y="114449"/>
                    <a:pt x="789235" y="95101"/>
                  </a:cubicBezTo>
                  <a:cubicBezTo>
                    <a:pt x="769292" y="75754"/>
                    <a:pt x="743545" y="66080"/>
                    <a:pt x="711993" y="66080"/>
                  </a:cubicBezTo>
                  <a:cubicBezTo>
                    <a:pt x="680740" y="66080"/>
                    <a:pt x="654695" y="75902"/>
                    <a:pt x="633859" y="95548"/>
                  </a:cubicBezTo>
                  <a:cubicBezTo>
                    <a:pt x="613023" y="115193"/>
                    <a:pt x="599628" y="144661"/>
                    <a:pt x="593675" y="183952"/>
                  </a:cubicBezTo>
                  <a:lnTo>
                    <a:pt x="513308" y="169664"/>
                  </a:lnTo>
                  <a:cubicBezTo>
                    <a:pt x="523130" y="115788"/>
                    <a:pt x="545455" y="74042"/>
                    <a:pt x="580280" y="44425"/>
                  </a:cubicBezTo>
                  <a:cubicBezTo>
                    <a:pt x="615106" y="14809"/>
                    <a:pt x="658415" y="0"/>
                    <a:pt x="710208" y="0"/>
                  </a:cubicBez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2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48" name="직선 연결선 47"/>
            <p:cNvCxnSpPr/>
            <p:nvPr/>
          </p:nvCxnSpPr>
          <p:spPr>
            <a:xfrm flipV="1">
              <a:off x="3540919" y="5312692"/>
              <a:ext cx="992983" cy="163305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132888" y="5821757"/>
            <a:ext cx="682732" cy="431706"/>
            <a:chOff x="7719297" y="4899504"/>
            <a:chExt cx="897731" cy="567654"/>
          </a:xfrm>
        </p:grpSpPr>
        <p:sp>
          <p:nvSpPr>
            <p:cNvPr id="51" name="TextBox 50"/>
            <p:cNvSpPr txBox="1"/>
            <p:nvPr/>
          </p:nvSpPr>
          <p:spPr>
            <a:xfrm>
              <a:off x="7726023" y="4899504"/>
              <a:ext cx="842813" cy="552121"/>
            </a:xfrm>
            <a:custGeom>
              <a:avLst/>
              <a:gdLst/>
              <a:ahLst/>
              <a:cxnLst/>
              <a:rect l="l" t="t" r="r" b="b"/>
              <a:pathLst>
                <a:path w="842813" h="552121">
                  <a:moveTo>
                    <a:pt x="762446" y="131713"/>
                  </a:moveTo>
                  <a:lnTo>
                    <a:pt x="557510" y="426839"/>
                  </a:lnTo>
                  <a:lnTo>
                    <a:pt x="762446" y="426839"/>
                  </a:lnTo>
                  <a:close/>
                  <a:moveTo>
                    <a:pt x="777180" y="2679"/>
                  </a:moveTo>
                  <a:lnTo>
                    <a:pt x="842813" y="2679"/>
                  </a:lnTo>
                  <a:lnTo>
                    <a:pt x="842813" y="420780"/>
                  </a:lnTo>
                  <a:lnTo>
                    <a:pt x="478482" y="480092"/>
                  </a:lnTo>
                  <a:lnTo>
                    <a:pt x="478482" y="426839"/>
                  </a:lnTo>
                  <a:close/>
                  <a:moveTo>
                    <a:pt x="213419" y="0"/>
                  </a:moveTo>
                  <a:cubicBezTo>
                    <a:pt x="248543" y="0"/>
                    <a:pt x="279350" y="7069"/>
                    <a:pt x="305841" y="21208"/>
                  </a:cubicBezTo>
                  <a:cubicBezTo>
                    <a:pt x="332333" y="35347"/>
                    <a:pt x="354211" y="55736"/>
                    <a:pt x="371475" y="82377"/>
                  </a:cubicBezTo>
                  <a:cubicBezTo>
                    <a:pt x="388739" y="109017"/>
                    <a:pt x="402282" y="141461"/>
                    <a:pt x="412105" y="179710"/>
                  </a:cubicBezTo>
                  <a:cubicBezTo>
                    <a:pt x="421927" y="217959"/>
                    <a:pt x="426839" y="269528"/>
                    <a:pt x="426839" y="334417"/>
                  </a:cubicBezTo>
                  <a:cubicBezTo>
                    <a:pt x="426839" y="372815"/>
                    <a:pt x="424867" y="407510"/>
                    <a:pt x="420923" y="438504"/>
                  </a:cubicBezTo>
                  <a:lnTo>
                    <a:pt x="409472" y="491327"/>
                  </a:lnTo>
                  <a:lnTo>
                    <a:pt x="325598" y="504981"/>
                  </a:lnTo>
                  <a:lnTo>
                    <a:pt x="334807" y="468362"/>
                  </a:lnTo>
                  <a:cubicBezTo>
                    <a:pt x="341095" y="432643"/>
                    <a:pt x="344239" y="387995"/>
                    <a:pt x="344239" y="334417"/>
                  </a:cubicBezTo>
                  <a:cubicBezTo>
                    <a:pt x="344239" y="226665"/>
                    <a:pt x="331663" y="155079"/>
                    <a:pt x="306511" y="119658"/>
                  </a:cubicBezTo>
                  <a:cubicBezTo>
                    <a:pt x="281359" y="84237"/>
                    <a:pt x="250031" y="66526"/>
                    <a:pt x="212526" y="66526"/>
                  </a:cubicBezTo>
                  <a:cubicBezTo>
                    <a:pt x="175617" y="66526"/>
                    <a:pt x="146149" y="82153"/>
                    <a:pt x="124122" y="113407"/>
                  </a:cubicBezTo>
                  <a:cubicBezTo>
                    <a:pt x="96440" y="153293"/>
                    <a:pt x="82599" y="226963"/>
                    <a:pt x="82599" y="334417"/>
                  </a:cubicBezTo>
                  <a:cubicBezTo>
                    <a:pt x="82599" y="415007"/>
                    <a:pt x="89673" y="475380"/>
                    <a:pt x="103821" y="515536"/>
                  </a:cubicBezTo>
                  <a:lnTo>
                    <a:pt x="115502" y="539184"/>
                  </a:lnTo>
                  <a:lnTo>
                    <a:pt x="36036" y="552121"/>
                  </a:lnTo>
                  <a:lnTo>
                    <a:pt x="16185" y="493142"/>
                  </a:lnTo>
                  <a:cubicBezTo>
                    <a:pt x="5395" y="448791"/>
                    <a:pt x="0" y="395883"/>
                    <a:pt x="0" y="334417"/>
                  </a:cubicBezTo>
                  <a:cubicBezTo>
                    <a:pt x="0" y="257026"/>
                    <a:pt x="7962" y="194742"/>
                    <a:pt x="23887" y="147563"/>
                  </a:cubicBezTo>
                  <a:cubicBezTo>
                    <a:pt x="39811" y="100385"/>
                    <a:pt x="63475" y="63996"/>
                    <a:pt x="94878" y="38398"/>
                  </a:cubicBezTo>
                  <a:cubicBezTo>
                    <a:pt x="126280" y="12799"/>
                    <a:pt x="165794" y="0"/>
                    <a:pt x="21341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 flipV="1">
              <a:off x="7719297" y="5319519"/>
              <a:ext cx="897731" cy="147639"/>
            </a:xfrm>
            <a:prstGeom prst="line">
              <a:avLst/>
            </a:prstGeom>
            <a:ln w="19050">
              <a:solidFill>
                <a:srgbClr val="323232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1" y="51641"/>
            <a:ext cx="12401016" cy="1015663"/>
            <a:chOff x="0" y="-62796"/>
            <a:chExt cx="12401016" cy="1015663"/>
          </a:xfrm>
        </p:grpSpPr>
        <p:sp>
          <p:nvSpPr>
            <p:cNvPr id="6" name="TextBox 5"/>
            <p:cNvSpPr txBox="1"/>
            <p:nvPr/>
          </p:nvSpPr>
          <p:spPr>
            <a:xfrm>
              <a:off x="955254" y="113884"/>
              <a:ext cx="114457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 분석</a:t>
              </a:r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4800" dirty="0" err="1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차별점</a:t>
              </a:r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4800" dirty="0" err="1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비기능</a:t>
              </a:r>
              <a:r>
                <a:rPr lang="ko-KR" altLang="en-US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요구사항</a:t>
              </a:r>
              <a:r>
                <a:rPr lang="en-US" altLang="ko-KR" sz="4800" dirty="0">
                  <a:solidFill>
                    <a:srgbClr val="32323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-62796"/>
              <a:ext cx="1263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rgbClr val="323232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01</a:t>
              </a:r>
              <a:endParaRPr lang="ko-KR" altLang="en-US" sz="6000" dirty="0">
                <a:solidFill>
                  <a:srgbClr val="323232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2050" name="Picture 2" descr="Nginx, Docker, docker-compose를 이용하여 내 React앱 서버에 배포해보기">
            <a:extLst>
              <a:ext uri="{FF2B5EF4-FFF2-40B4-BE49-F238E27FC236}">
                <a16:creationId xmlns:a16="http://schemas.microsoft.com/office/drawing/2014/main" id="{AFAE999A-A699-0269-7112-B4331C58D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13" b="96985" l="394" r="98819">
                        <a14:foregroundMark x1="35039" y1="69347" x2="79921" y2="95477"/>
                        <a14:foregroundMark x1="79921" y1="95477" x2="52756" y2="74874"/>
                        <a14:foregroundMark x1="52756" y1="74874" x2="25984" y2="70854"/>
                        <a14:foregroundMark x1="85433" y1="86935" x2="92126" y2="80402"/>
                        <a14:foregroundMark x1="93307" y1="86432" x2="75591" y2="93467"/>
                        <a14:foregroundMark x1="95669" y1="86432" x2="58268" y2="86432"/>
                        <a14:foregroundMark x1="88583" y1="85427" x2="62598" y2="77889"/>
                        <a14:foregroundMark x1="98819" y1="84925" x2="70866" y2="78894"/>
                        <a14:foregroundMark x1="94094" y1="79397" x2="68898" y2="73367"/>
                        <a14:foregroundMark x1="87402" y1="83920" x2="69685" y2="79397"/>
                        <a14:foregroundMark x1="88583" y1="89950" x2="13386" y2="83417"/>
                        <a14:foregroundMark x1="40551" y1="83417" x2="12205" y2="80402"/>
                        <a14:foregroundMark x1="88976" y1="95980" x2="25984" y2="89950"/>
                        <a14:foregroundMark x1="51575" y1="18090" x2="9055" y2="17085"/>
                        <a14:foregroundMark x1="53150" y1="8040" x2="11811" y2="8040"/>
                        <a14:foregroundMark x1="11811" y1="8040" x2="7874" y2="6030"/>
                        <a14:foregroundMark x1="49213" y1="6030" x2="6693" y2="7035"/>
                        <a14:foregroundMark x1="9843" y1="18593" x2="7874" y2="18593"/>
                        <a14:foregroundMark x1="24409" y1="14070" x2="4331" y2="11558"/>
                        <a14:foregroundMark x1="19291" y1="4020" x2="787" y2="6030"/>
                        <a14:foregroundMark x1="57087" y1="6030" x2="21260" y2="7035"/>
                        <a14:foregroundMark x1="53937" y1="7035" x2="22441" y2="7035"/>
                        <a14:foregroundMark x1="53150" y1="7035" x2="9055" y2="7035"/>
                        <a14:foregroundMark x1="61811" y1="19598" x2="44882" y2="21106"/>
                        <a14:foregroundMark x1="38976" y1="20101" x2="11024" y2="24121"/>
                        <a14:foregroundMark x1="14961" y1="15578" x2="1181" y2="15578"/>
                        <a14:foregroundMark x1="55906" y1="3015" x2="32677" y2="18593"/>
                        <a14:foregroundMark x1="50787" y1="16080" x2="35039" y2="12563"/>
                        <a14:foregroundMark x1="57087" y1="12563" x2="46063" y2="12563"/>
                        <a14:foregroundMark x1="68504" y1="6030" x2="43701" y2="10050"/>
                        <a14:foregroundMark x1="98819" y1="86935" x2="98819" y2="95980"/>
                        <a14:foregroundMark x1="49213" y1="89950" x2="18898" y2="84925"/>
                        <a14:foregroundMark x1="36220" y1="83417" x2="18898" y2="85930"/>
                        <a14:foregroundMark x1="32283" y1="91457" x2="11417" y2="96985"/>
                        <a14:foregroundMark x1="88583" y1="76884" x2="65354" y2="788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503" y="1926332"/>
            <a:ext cx="1676375" cy="13133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dis - Wikipedia">
            <a:extLst>
              <a:ext uri="{FF2B5EF4-FFF2-40B4-BE49-F238E27FC236}">
                <a16:creationId xmlns:a16="http://schemas.microsoft.com/office/drawing/2014/main" id="{CD355A85-89F6-71E4-027B-E8FA70483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768" y="4191818"/>
            <a:ext cx="2201682" cy="73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D0A353A-C728-DF7A-A412-D75822828056}"/>
              </a:ext>
            </a:extLst>
          </p:cNvPr>
          <p:cNvGrpSpPr/>
          <p:nvPr/>
        </p:nvGrpSpPr>
        <p:grpSpPr>
          <a:xfrm>
            <a:off x="2984367" y="1963592"/>
            <a:ext cx="2532491" cy="1787350"/>
            <a:chOff x="3441589" y="1596211"/>
            <a:chExt cx="2269326" cy="1601617"/>
          </a:xfrm>
        </p:grpSpPr>
        <p:pic>
          <p:nvPicPr>
            <p:cNvPr id="2052" name="Picture 4" descr="CI/CD 구축하기(1) - Github Action 이란?">
              <a:extLst>
                <a:ext uri="{FF2B5EF4-FFF2-40B4-BE49-F238E27FC236}">
                  <a16:creationId xmlns:a16="http://schemas.microsoft.com/office/drawing/2014/main" id="{51601D2C-3587-1835-0DC1-ACA01781E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10" b="94144" l="9908" r="89862">
                          <a14:foregroundMark x1="16129" y1="79279" x2="43318" y2="99099"/>
                          <a14:foregroundMark x1="43318" y1="99099" x2="83641" y2="91441"/>
                          <a14:foregroundMark x1="83641" y1="91441" x2="24654" y2="81982"/>
                          <a14:foregroundMark x1="24654" y1="81982" x2="16590" y2="84685"/>
                          <a14:foregroundMark x1="19816" y1="94144" x2="51613" y2="94144"/>
                          <a14:foregroundMark x1="77880" y1="93243" x2="40783" y2="90090"/>
                          <a14:foregroundMark x1="40783" y1="90090" x2="42627" y2="94144"/>
                          <a14:foregroundMark x1="79724" y1="88288" x2="27419" y2="83784"/>
                          <a14:foregroundMark x1="27880" y1="21622" x2="60138" y2="88288"/>
                          <a14:foregroundMark x1="60138" y1="88288" x2="59217" y2="44144"/>
                          <a14:foregroundMark x1="59217" y1="44144" x2="41244" y2="17117"/>
                          <a14:foregroundMark x1="41244" y1="17117" x2="28802" y2="28829"/>
                          <a14:foregroundMark x1="43548" y1="27928" x2="35945" y2="22523"/>
                          <a14:foregroundMark x1="32258" y1="17117" x2="46083" y2="26126"/>
                          <a14:foregroundMark x1="37558" y1="18919" x2="33180" y2="15315"/>
                          <a14:foregroundMark x1="36406" y1="15315" x2="47926" y2="26126"/>
                          <a14:foregroundMark x1="48848" y1="32883" x2="47926" y2="65315"/>
                          <a14:foregroundMark x1="45622" y1="45946" x2="52765" y2="75676"/>
                          <a14:foregroundMark x1="48848" y1="53153" x2="44009" y2="76577"/>
                          <a14:foregroundMark x1="41244" y1="50450" x2="41244" y2="68018"/>
                          <a14:foregroundMark x1="45622" y1="40991" x2="45622" y2="49550"/>
                          <a14:foregroundMark x1="45622" y1="41892" x2="45622" y2="60811"/>
                          <a14:foregroundMark x1="44700" y1="40090" x2="47926" y2="59459"/>
                          <a14:foregroundMark x1="44470" y1="39189" x2="44470" y2="60811"/>
                          <a14:foregroundMark x1="44009" y1="43694" x2="44009" y2="55856"/>
                          <a14:foregroundMark x1="38479" y1="38288" x2="38479" y2="56757"/>
                          <a14:foregroundMark x1="40323" y1="33784" x2="44470" y2="48649"/>
                          <a14:foregroundMark x1="43548" y1="31982" x2="46083" y2="45946"/>
                          <a14:foregroundMark x1="49770" y1="43694" x2="63594" y2="65315"/>
                          <a14:foregroundMark x1="62673" y1="63514" x2="61751" y2="68018"/>
                          <a14:foregroundMark x1="58295" y1="64414" x2="58295" y2="70721"/>
                          <a14:foregroundMark x1="58295" y1="54054" x2="58295" y2="68919"/>
                          <a14:foregroundMark x1="56452" y1="57658" x2="56452" y2="73423"/>
                          <a14:foregroundMark x1="56452" y1="51351" x2="55530" y2="65315"/>
                          <a14:foregroundMark x1="43548" y1="86486" x2="19816" y2="84685"/>
                          <a14:foregroundMark x1="32258" y1="88288" x2="16590" y2="91441"/>
                          <a14:foregroundMark x1="43548" y1="86486" x2="20968" y2="75225"/>
                          <a14:foregroundMark x1="86866" y1="91441" x2="69816" y2="81982"/>
                          <a14:foregroundMark x1="78341" y1="81081" x2="51613" y2="86486"/>
                          <a14:foregroundMark x1="54147" y1="75676" x2="38018" y2="57658"/>
                          <a14:foregroundMark x1="57834" y1="45946" x2="51152" y2="36486"/>
                          <a14:foregroundMark x1="65438" y1="43694" x2="54147" y2="319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1589" y="1596211"/>
              <a:ext cx="2269326" cy="116105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D990AA-D140-6A09-99DA-66B5B2C5AA13}"/>
                </a:ext>
              </a:extLst>
            </p:cNvPr>
            <p:cNvSpPr txBox="1"/>
            <p:nvPr/>
          </p:nvSpPr>
          <p:spPr>
            <a:xfrm>
              <a:off x="3948070" y="2894455"/>
              <a:ext cx="1188720" cy="303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CI/CD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B5C6A14-049E-8C77-0898-2BA47AAF8A92}"/>
              </a:ext>
            </a:extLst>
          </p:cNvPr>
          <p:cNvSpPr txBox="1"/>
          <p:nvPr/>
        </p:nvSpPr>
        <p:spPr>
          <a:xfrm>
            <a:off x="7431426" y="3324442"/>
            <a:ext cx="138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무중단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배포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BA344-123D-30FA-7CCE-7625BDAB3C72}"/>
              </a:ext>
            </a:extLst>
          </p:cNvPr>
          <p:cNvSpPr txBox="1"/>
          <p:nvPr/>
        </p:nvSpPr>
        <p:spPr>
          <a:xfrm>
            <a:off x="8433996" y="5143145"/>
            <a:ext cx="1765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명세 자동화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60" name="Picture 12" descr="Swagger's Competitors, Revenue, Number of Employees, Funding, Acquisitions  &amp; News - Owler Company Profile">
            <a:extLst>
              <a:ext uri="{FF2B5EF4-FFF2-40B4-BE49-F238E27FC236}">
                <a16:creationId xmlns:a16="http://schemas.microsoft.com/office/drawing/2014/main" id="{0E5EA09A-79C8-9BB0-D839-6F96CCC96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95" b="89979" l="3045" r="95104">
                        <a14:foregroundMark x1="10090" y1="59062" x2="10090" y2="59062"/>
                        <a14:foregroundMark x1="6448" y1="50746" x2="6448" y2="50746"/>
                        <a14:foregroundMark x1="6448" y1="59062" x2="8776" y2="84009"/>
                        <a14:foregroundMark x1="3403" y1="62687" x2="3403" y2="62687"/>
                        <a14:foregroundMark x1="3104" y1="56716" x2="3104" y2="56716"/>
                        <a14:foregroundMark x1="41075" y1="49467" x2="41075" y2="49467"/>
                        <a14:foregroundMark x1="35761" y1="36461" x2="40060" y2="67377"/>
                        <a14:foregroundMark x1="39403" y1="53092" x2="88060" y2="55437"/>
                        <a14:foregroundMark x1="31403" y1="29424" x2="44776" y2="88913"/>
                        <a14:foregroundMark x1="44776" y1="88913" x2="90090" y2="63966"/>
                        <a14:foregroundMark x1="90090" y1="63966" x2="75224" y2="30490"/>
                        <a14:foregroundMark x1="75224" y1="30490" x2="31104" y2="34115"/>
                        <a14:foregroundMark x1="39104" y1="80597" x2="32776" y2="24094"/>
                        <a14:foregroundMark x1="32776" y1="24094" x2="41910" y2="69510"/>
                        <a14:foregroundMark x1="41910" y1="69510" x2="37433" y2="73348"/>
                        <a14:foregroundMark x1="65433" y1="73348" x2="88776" y2="73561"/>
                        <a14:foregroundMark x1="88776" y1="73561" x2="81433" y2="40085"/>
                        <a14:foregroundMark x1="73731" y1="41151" x2="71104" y2="43710"/>
                        <a14:foregroundMark x1="68776" y1="44776" x2="61731" y2="52026"/>
                        <a14:foregroundMark x1="78746" y1="46055" x2="85433" y2="46055"/>
                        <a14:foregroundMark x1="77433" y1="50746" x2="69731" y2="52026"/>
                        <a14:foregroundMark x1="91104" y1="42431" x2="91403" y2="57996"/>
                        <a14:foregroundMark x1="93731" y1="43710" x2="93731" y2="56716"/>
                        <a14:foregroundMark x1="90090" y1="74627" x2="84060" y2="35181"/>
                        <a14:foregroundMark x1="93731" y1="32836" x2="95104" y2="68657"/>
                        <a14:foregroundMark x1="95104" y1="68657" x2="93433" y2="60341"/>
                        <a14:foregroundMark x1="93731" y1="22175" x2="87403" y2="53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668" y="4070093"/>
            <a:ext cx="3048001" cy="85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4E0116E-55C6-056B-3D11-B8386F636EC3}"/>
              </a:ext>
            </a:extLst>
          </p:cNvPr>
          <p:cNvSpPr/>
          <p:nvPr/>
        </p:nvSpPr>
        <p:spPr>
          <a:xfrm>
            <a:off x="5177644" y="4080429"/>
            <a:ext cx="1676375" cy="976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Custom Exception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FCC41-C743-7179-DC4B-1746754074A0}"/>
              </a:ext>
            </a:extLst>
          </p:cNvPr>
          <p:cNvSpPr txBox="1"/>
          <p:nvPr/>
        </p:nvSpPr>
        <p:spPr>
          <a:xfrm>
            <a:off x="2212106" y="5075206"/>
            <a:ext cx="1765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간단한 조회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4379A-7230-D69C-891C-62C116FB7A79}"/>
              </a:ext>
            </a:extLst>
          </p:cNvPr>
          <p:cNvSpPr txBox="1"/>
          <p:nvPr/>
        </p:nvSpPr>
        <p:spPr>
          <a:xfrm>
            <a:off x="5205468" y="5247344"/>
            <a:ext cx="1765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Custom </a:t>
            </a:r>
          </a:p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예외처리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929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32323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100" err="1" smtClean="0">
            <a:latin typeface="G마켓 산스 TTF Medium" panose="02000000000000000000" pitchFamily="2" charset="-127"/>
            <a:ea typeface="G마켓 산스 TTF Medium" panose="020000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2509</Words>
  <Application>Microsoft Macintosh PowerPoint</Application>
  <PresentationFormat>와이드스크린</PresentationFormat>
  <Paragraphs>351</Paragraphs>
  <Slides>32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Arial</vt:lpstr>
      <vt:lpstr>G마켓 산스 TTF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ywj9811@gmail.com</cp:lastModifiedBy>
  <cp:revision>113</cp:revision>
  <dcterms:created xsi:type="dcterms:W3CDTF">2022-04-09T04:55:21Z</dcterms:created>
  <dcterms:modified xsi:type="dcterms:W3CDTF">2023-06-20T16:19:56Z</dcterms:modified>
</cp:coreProperties>
</file>